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Lst>
  <p:notesMasterIdLst>
    <p:notesMasterId r:id="rId67"/>
  </p:notesMasterIdLst>
  <p:handoutMasterIdLst>
    <p:handoutMasterId r:id="rId68"/>
  </p:handoutMasterIdLst>
  <p:sldIdLst>
    <p:sldId id="2054" r:id="rId7"/>
    <p:sldId id="1720" r:id="rId8"/>
    <p:sldId id="1908" r:id="rId9"/>
    <p:sldId id="1909" r:id="rId10"/>
    <p:sldId id="2051" r:id="rId11"/>
    <p:sldId id="351" r:id="rId12"/>
    <p:sldId id="2071" r:id="rId13"/>
    <p:sldId id="2072" r:id="rId14"/>
    <p:sldId id="354" r:id="rId15"/>
    <p:sldId id="2073" r:id="rId16"/>
    <p:sldId id="2074" r:id="rId17"/>
    <p:sldId id="352" r:id="rId18"/>
    <p:sldId id="353" r:id="rId19"/>
    <p:sldId id="2062" r:id="rId20"/>
    <p:sldId id="307" r:id="rId21"/>
    <p:sldId id="1910" r:id="rId22"/>
    <p:sldId id="1852" r:id="rId23"/>
    <p:sldId id="1856" r:id="rId24"/>
    <p:sldId id="362" r:id="rId25"/>
    <p:sldId id="1917" r:id="rId26"/>
    <p:sldId id="2075" r:id="rId27"/>
    <p:sldId id="1860" r:id="rId28"/>
    <p:sldId id="1920" r:id="rId29"/>
    <p:sldId id="1914" r:id="rId30"/>
    <p:sldId id="1913" r:id="rId31"/>
    <p:sldId id="1912" r:id="rId32"/>
    <p:sldId id="1915" r:id="rId33"/>
    <p:sldId id="2076" r:id="rId34"/>
    <p:sldId id="2077" r:id="rId35"/>
    <p:sldId id="2063" r:id="rId36"/>
    <p:sldId id="281" r:id="rId37"/>
    <p:sldId id="1891" r:id="rId38"/>
    <p:sldId id="1903" r:id="rId39"/>
    <p:sldId id="1875" r:id="rId40"/>
    <p:sldId id="1874" r:id="rId41"/>
    <p:sldId id="1882" r:id="rId42"/>
    <p:sldId id="1919" r:id="rId43"/>
    <p:sldId id="2064" r:id="rId44"/>
    <p:sldId id="1894" r:id="rId45"/>
    <p:sldId id="1881" r:id="rId46"/>
    <p:sldId id="1888" r:id="rId47"/>
    <p:sldId id="2067" r:id="rId48"/>
    <p:sldId id="1916" r:id="rId49"/>
    <p:sldId id="2068" r:id="rId50"/>
    <p:sldId id="1918" r:id="rId51"/>
    <p:sldId id="1828" r:id="rId52"/>
    <p:sldId id="1899" r:id="rId53"/>
    <p:sldId id="1900" r:id="rId54"/>
    <p:sldId id="1902" r:id="rId55"/>
    <p:sldId id="2065" r:id="rId56"/>
    <p:sldId id="2078" r:id="rId57"/>
    <p:sldId id="2066" r:id="rId58"/>
    <p:sldId id="1883" r:id="rId59"/>
    <p:sldId id="1884" r:id="rId60"/>
    <p:sldId id="285" r:id="rId61"/>
    <p:sldId id="1886" r:id="rId62"/>
    <p:sldId id="1923" r:id="rId63"/>
    <p:sldId id="2080" r:id="rId64"/>
    <p:sldId id="2079" r:id="rId65"/>
    <p:sldId id="2061" r:id="rId6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BAS White Template - preferred" id="{38B656EC-D568-4EF7-8842-9FA1AE1192C9}">
          <p14:sldIdLst>
            <p14:sldId id="2054"/>
            <p14:sldId id="1720"/>
            <p14:sldId id="1908"/>
            <p14:sldId id="1909"/>
            <p14:sldId id="2051"/>
            <p14:sldId id="351"/>
            <p14:sldId id="2071"/>
            <p14:sldId id="2072"/>
            <p14:sldId id="354"/>
            <p14:sldId id="2073"/>
            <p14:sldId id="2074"/>
            <p14:sldId id="352"/>
            <p14:sldId id="353"/>
            <p14:sldId id="2062"/>
            <p14:sldId id="307"/>
            <p14:sldId id="1910"/>
            <p14:sldId id="1852"/>
            <p14:sldId id="1856"/>
            <p14:sldId id="362"/>
            <p14:sldId id="1917"/>
            <p14:sldId id="2075"/>
            <p14:sldId id="1860"/>
            <p14:sldId id="1920"/>
            <p14:sldId id="1914"/>
            <p14:sldId id="1913"/>
            <p14:sldId id="1912"/>
            <p14:sldId id="1915"/>
            <p14:sldId id="2076"/>
            <p14:sldId id="2077"/>
            <p14:sldId id="2063"/>
            <p14:sldId id="281"/>
            <p14:sldId id="1891"/>
            <p14:sldId id="1903"/>
            <p14:sldId id="1875"/>
            <p14:sldId id="1874"/>
            <p14:sldId id="1882"/>
            <p14:sldId id="1919"/>
            <p14:sldId id="2064"/>
            <p14:sldId id="1894"/>
            <p14:sldId id="1881"/>
            <p14:sldId id="1888"/>
            <p14:sldId id="2067"/>
            <p14:sldId id="1916"/>
            <p14:sldId id="2068"/>
            <p14:sldId id="1918"/>
            <p14:sldId id="1828"/>
            <p14:sldId id="1899"/>
            <p14:sldId id="1900"/>
            <p14:sldId id="1902"/>
            <p14:sldId id="2065"/>
            <p14:sldId id="2078"/>
            <p14:sldId id="2066"/>
            <p14:sldId id="1883"/>
            <p14:sldId id="1884"/>
            <p14:sldId id="285"/>
            <p14:sldId id="1886"/>
            <p14:sldId id="1923"/>
            <p14:sldId id="2080"/>
            <p14:sldId id="2079"/>
            <p14:sldId id="20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6B99"/>
    <a:srgbClr val="008000"/>
    <a:srgbClr val="50E6FF"/>
    <a:srgbClr val="F2F2F2"/>
    <a:srgbClr val="747474"/>
    <a:srgbClr val="0078D4"/>
    <a:srgbClr val="FFFFFF"/>
    <a:srgbClr val="D83B01"/>
    <a:srgbClr val="FF934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56" autoAdjust="0"/>
  </p:normalViewPr>
  <p:slideViewPr>
    <p:cSldViewPr snapToGrid="0">
      <p:cViewPr>
        <p:scale>
          <a:sx n="70" d="100"/>
          <a:sy n="70" d="100"/>
        </p:scale>
        <p:origin x="38" y="27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7304"/>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4/23/2020 12:47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4/23/2020 12:44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4/23/2020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1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35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8397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Empower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4" name="Picture 13" descr="Microsoft Business Applications Summit Logo, black stacked version">
            <a:extLst>
              <a:ext uri="{FF2B5EF4-FFF2-40B4-BE49-F238E27FC236}">
                <a16:creationId xmlns:a16="http://schemas.microsoft.com/office/drawing/2014/main" id="{032725F8-7988-4B16-872B-DF5B246DF4C7}"/>
              </a:ext>
            </a:extLst>
          </p:cNvPr>
          <p:cNvPicPr>
            <a:picLocks noChangeAspect="1"/>
          </p:cNvPicPr>
          <p:nvPr/>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19200"/>
            <a:ext cx="11018838" cy="50498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200" y="76200"/>
            <a:ext cx="11480800" cy="553998"/>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508000" y="1447800"/>
            <a:ext cx="11176000" cy="1136721"/>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966897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243473"/>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31249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0" name="Picture 9" descr="Empower event illustration light">
            <a:extLst>
              <a:ext uri="{FF2B5EF4-FFF2-40B4-BE49-F238E27FC236}">
                <a16:creationId xmlns:a16="http://schemas.microsoft.com/office/drawing/2014/main" id="{98378F73-2F45-4866-8679-97EB64C92DF9}"/>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5" name="Picture 4" descr="Microsoft Business Applications Summit Logo, black stacked version">
            <a:extLst>
              <a:ext uri="{FF2B5EF4-FFF2-40B4-BE49-F238E27FC236}">
                <a16:creationId xmlns:a16="http://schemas.microsoft.com/office/drawing/2014/main" id="{A5D5F793-673A-4236-9183-FF8DE4A5775A}"/>
              </a:ext>
            </a:extLst>
          </p:cNvPr>
          <p:cNvPicPr>
            <a:picLocks noChangeAspect="1"/>
          </p:cNvPicPr>
          <p:nvPr userDrawn="1"/>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D9EBF46C-D38A-4087-B482-6063AFBA3E5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image" Target="../media/image1.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image" Target="../media/image1.emf"/><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2168" y="1238477"/>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585" r:id="rId27"/>
    <p:sldLayoutId id="2147484299" r:id="rId28"/>
    <p:sldLayoutId id="2147484263" r:id="rId29"/>
    <p:sldLayoutId id="2147484937" r:id="rId30"/>
    <p:sldLayoutId id="214748493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874" r:id="rId27"/>
    <p:sldLayoutId id="2147484875" r:id="rId28"/>
    <p:sldLayoutId id="2147484876"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07" r:id="rId27"/>
    <p:sldLayoutId id="2147484908" r:id="rId28"/>
    <p:sldLayoutId id="2147484909"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32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0327-29F4-4BCB-822E-A513D80F6578}"/>
              </a:ext>
            </a:extLst>
          </p:cNvPr>
          <p:cNvSpPr>
            <a:spLocks noGrp="1"/>
          </p:cNvSpPr>
          <p:nvPr>
            <p:ph type="title"/>
          </p:nvPr>
        </p:nvSpPr>
        <p:spPr/>
        <p:txBody>
          <a:bodyPr/>
          <a:lstStyle/>
          <a:p>
            <a:r>
              <a:rPr lang="en-US" dirty="0"/>
              <a:t>Delegated Permissions and Scopes</a:t>
            </a:r>
          </a:p>
        </p:txBody>
      </p:sp>
      <p:sp>
        <p:nvSpPr>
          <p:cNvPr id="3" name="Content Placeholder 2">
            <a:extLst>
              <a:ext uri="{FF2B5EF4-FFF2-40B4-BE49-F238E27FC236}">
                <a16:creationId xmlns:a16="http://schemas.microsoft.com/office/drawing/2014/main" id="{7505392D-4339-4493-9B58-014FB344944A}"/>
              </a:ext>
            </a:extLst>
          </p:cNvPr>
          <p:cNvSpPr>
            <a:spLocks noGrp="1"/>
          </p:cNvSpPr>
          <p:nvPr>
            <p:ph sz="quarter" idx="10"/>
          </p:nvPr>
        </p:nvSpPr>
        <p:spPr>
          <a:xfrm>
            <a:off x="584200" y="1219200"/>
            <a:ext cx="11018838" cy="5392245"/>
          </a:xfrm>
        </p:spPr>
        <p:txBody>
          <a:bodyPr/>
          <a:lstStyle/>
          <a:p>
            <a:r>
              <a:rPr lang="en-US" dirty="0"/>
              <a:t>Client application requires delegated permissions</a:t>
            </a:r>
          </a:p>
          <a:p>
            <a:pPr lvl="1"/>
            <a:r>
              <a:rPr lang="en-US" dirty="0"/>
              <a:t>Client application needs delegated permissions to make API calls on behalf of user</a:t>
            </a:r>
          </a:p>
          <a:p>
            <a:pPr lvl="1"/>
            <a:r>
              <a:rPr lang="en-US" dirty="0"/>
              <a:t>But first, user must consent to delegated permissions requested by client application </a:t>
            </a:r>
          </a:p>
          <a:p>
            <a:pPr lvl="1"/>
            <a:r>
              <a:rPr lang="en-US" dirty="0"/>
              <a:t>Client application indicates what permissions it needs using </a:t>
            </a:r>
            <a:r>
              <a:rPr lang="en-US" b="1" dirty="0"/>
              <a:t>scopes</a:t>
            </a:r>
            <a:r>
              <a:rPr lang="en-US" dirty="0"/>
              <a:t> parameter</a:t>
            </a:r>
          </a:p>
          <a:p>
            <a:pPr lvl="1"/>
            <a:endParaRPr lang="en-US" dirty="0"/>
          </a:p>
          <a:p>
            <a:r>
              <a:rPr lang="en-US" dirty="0"/>
              <a:t>Each delegated permission has ID known as scope</a:t>
            </a:r>
          </a:p>
          <a:p>
            <a:pPr lvl="1"/>
            <a:r>
              <a:rPr lang="en-US" dirty="0"/>
              <a:t>Scope name usually begins with name of hosting resource</a:t>
            </a:r>
          </a:p>
          <a:p>
            <a:pPr lvl="1">
              <a:lnSpc>
                <a:spcPct val="150000"/>
              </a:lnSpc>
            </a:pPr>
            <a:r>
              <a:rPr lang="en-US" dirty="0"/>
              <a:t>Resource ID for the Power BI Service API</a:t>
            </a:r>
          </a:p>
          <a:p>
            <a:pPr lvl="2"/>
            <a:r>
              <a:rPr lang="en-US" dirty="0">
                <a:solidFill>
                  <a:schemeClr val="accent1">
                    <a:lumMod val="50000"/>
                  </a:schemeClr>
                </a:solidFill>
              </a:rPr>
              <a:t>https://analysis.windows.net/powerbi/api</a:t>
            </a:r>
          </a:p>
          <a:p>
            <a:pPr lvl="1">
              <a:lnSpc>
                <a:spcPct val="150000"/>
              </a:lnSpc>
            </a:pPr>
            <a:r>
              <a:rPr lang="en-US" dirty="0"/>
              <a:t>Examples of scopes supported by the Power BI Service API</a:t>
            </a:r>
          </a:p>
          <a:p>
            <a:pPr lvl="2"/>
            <a:r>
              <a:rPr lang="en-US" dirty="0">
                <a:solidFill>
                  <a:schemeClr val="accent1">
                    <a:lumMod val="50000"/>
                  </a:schemeClr>
                </a:solidFill>
              </a:rPr>
              <a:t>https://analysis.windows.net/powerbi/api/</a:t>
            </a:r>
            <a:r>
              <a:rPr lang="en-US" dirty="0">
                <a:solidFill>
                  <a:schemeClr val="accent3">
                    <a:lumMod val="50000"/>
                  </a:schemeClr>
                </a:solidFill>
              </a:rPr>
              <a:t>Dashboard.Read.All</a:t>
            </a:r>
          </a:p>
          <a:p>
            <a:pPr lvl="2"/>
            <a:r>
              <a:rPr lang="en-US" dirty="0">
                <a:solidFill>
                  <a:schemeClr val="accent1">
                    <a:lumMod val="50000"/>
                  </a:schemeClr>
                </a:solidFill>
              </a:rPr>
              <a:t>https://analysis.windows.net/powerbi/api/</a:t>
            </a:r>
            <a:r>
              <a:rPr lang="en-US" dirty="0">
                <a:solidFill>
                  <a:schemeClr val="accent3">
                    <a:lumMod val="50000"/>
                  </a:schemeClr>
                </a:solidFill>
              </a:rPr>
              <a:t>Dataset.Read.All</a:t>
            </a:r>
          </a:p>
          <a:p>
            <a:pPr lvl="2"/>
            <a:r>
              <a:rPr lang="en-US" dirty="0">
                <a:solidFill>
                  <a:schemeClr val="accent1">
                    <a:lumMod val="50000"/>
                  </a:schemeClr>
                </a:solidFill>
              </a:rPr>
              <a:t>https://analysis.windows.net/powerbi/api/</a:t>
            </a:r>
            <a:r>
              <a:rPr lang="en-US" dirty="0">
                <a:solidFill>
                  <a:schemeClr val="accent3">
                    <a:lumMod val="50000"/>
                  </a:schemeClr>
                </a:solidFill>
              </a:rPr>
              <a:t>Report.Read.All</a:t>
            </a:r>
          </a:p>
          <a:p>
            <a:pPr lvl="1"/>
            <a:endParaRPr lang="en-US" dirty="0"/>
          </a:p>
        </p:txBody>
      </p:sp>
      <p:pic>
        <p:nvPicPr>
          <p:cNvPr id="4" name="Picture 3">
            <a:extLst>
              <a:ext uri="{FF2B5EF4-FFF2-40B4-BE49-F238E27FC236}">
                <a16:creationId xmlns:a16="http://schemas.microsoft.com/office/drawing/2014/main" id="{F3726217-CCED-46D0-A3D7-8C04FAA28D4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41767" y="3016082"/>
            <a:ext cx="3033923" cy="3495589"/>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3889367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8E9E-1F45-4883-B569-3E42CD09AC80}"/>
              </a:ext>
            </a:extLst>
          </p:cNvPr>
          <p:cNvSpPr>
            <a:spLocks noGrp="1"/>
          </p:cNvSpPr>
          <p:nvPr>
            <p:ph type="title"/>
          </p:nvPr>
        </p:nvSpPr>
        <p:spPr/>
        <p:txBody>
          <a:bodyPr/>
          <a:lstStyle/>
          <a:p>
            <a:r>
              <a:rPr lang="en-US" dirty="0"/>
              <a:t>Public Clients versus Confidential Web Clients</a:t>
            </a:r>
          </a:p>
        </p:txBody>
      </p:sp>
      <p:sp>
        <p:nvSpPr>
          <p:cNvPr id="3" name="Content Placeholder 2">
            <a:extLst>
              <a:ext uri="{FF2B5EF4-FFF2-40B4-BE49-F238E27FC236}">
                <a16:creationId xmlns:a16="http://schemas.microsoft.com/office/drawing/2014/main" id="{F0AA01D1-B16D-47C0-8C25-EB7E95DCC0E3}"/>
              </a:ext>
            </a:extLst>
          </p:cNvPr>
          <p:cNvSpPr>
            <a:spLocks noGrp="1"/>
          </p:cNvSpPr>
          <p:nvPr>
            <p:ph sz="quarter" idx="10"/>
          </p:nvPr>
        </p:nvSpPr>
        <p:spPr>
          <a:xfrm>
            <a:off x="584200" y="1219200"/>
            <a:ext cx="11018838" cy="4936736"/>
          </a:xfrm>
        </p:spPr>
        <p:txBody>
          <a:bodyPr/>
          <a:lstStyle/>
          <a:p>
            <a:r>
              <a:rPr lang="en-US" dirty="0"/>
              <a:t>OAuth 2.0 defines two different types of client applications</a:t>
            </a:r>
          </a:p>
          <a:p>
            <a:pPr lvl="1"/>
            <a:r>
              <a:rPr lang="en-US" dirty="0"/>
              <a:t>Public clients</a:t>
            </a:r>
          </a:p>
          <a:p>
            <a:pPr lvl="1"/>
            <a:r>
              <a:rPr lang="en-US" dirty="0"/>
              <a:t>Confidential web clients</a:t>
            </a:r>
          </a:p>
          <a:p>
            <a:pPr lvl="1"/>
            <a:endParaRPr lang="en-US" dirty="0"/>
          </a:p>
          <a:p>
            <a:r>
              <a:rPr lang="en-US" dirty="0"/>
              <a:t>Public clients used for desktop and native applications</a:t>
            </a:r>
          </a:p>
          <a:p>
            <a:pPr lvl="1"/>
            <a:r>
              <a:rPr lang="en-US" dirty="0"/>
              <a:t>Cannot keep a secret - entire application is deployed to client device</a:t>
            </a:r>
          </a:p>
          <a:p>
            <a:pPr lvl="1"/>
            <a:r>
              <a:rPr lang="en-US" dirty="0"/>
              <a:t>Does not run from verifiable endpoint on the Internet</a:t>
            </a:r>
          </a:p>
          <a:p>
            <a:pPr lvl="1"/>
            <a:endParaRPr lang="en-US" dirty="0"/>
          </a:p>
          <a:p>
            <a:r>
              <a:rPr lang="en-US" dirty="0"/>
              <a:t>Confidential web clients used for web applications and service</a:t>
            </a:r>
          </a:p>
          <a:p>
            <a:pPr lvl="1"/>
            <a:r>
              <a:rPr lang="en-US" dirty="0"/>
              <a:t>Web application can track application secret on server-side with code or configuration</a:t>
            </a:r>
          </a:p>
          <a:p>
            <a:pPr lvl="1"/>
            <a:r>
              <a:rPr lang="en-US" dirty="0"/>
              <a:t>Runs from verifiable endpoint on the Internet</a:t>
            </a:r>
          </a:p>
          <a:p>
            <a:endParaRPr lang="en-US" dirty="0"/>
          </a:p>
        </p:txBody>
      </p:sp>
    </p:spTree>
    <p:extLst>
      <p:ext uri="{BB962C8B-B14F-4D97-AF65-F5344CB8AC3E}">
        <p14:creationId xmlns:p14="http://schemas.microsoft.com/office/powerpoint/2010/main" val="331506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OAuth 2.0 Client Registration</a:t>
            </a:r>
          </a:p>
        </p:txBody>
      </p:sp>
      <p:sp>
        <p:nvSpPr>
          <p:cNvPr id="3" name="Content Placeholder 2"/>
          <p:cNvSpPr>
            <a:spLocks noGrp="1"/>
          </p:cNvSpPr>
          <p:nvPr>
            <p:ph sz="quarter" idx="10"/>
          </p:nvPr>
        </p:nvSpPr>
        <p:spPr>
          <a:xfrm>
            <a:off x="584200" y="1219200"/>
            <a:ext cx="11018838" cy="1846659"/>
          </a:xfrm>
        </p:spPr>
        <p:txBody>
          <a:bodyPr/>
          <a:lstStyle/>
          <a:p>
            <a:pPr>
              <a:defRPr/>
            </a:pPr>
            <a:r>
              <a:rPr lang="en-US" sz="2400" dirty="0"/>
              <a:t>Client must be registered with authorization server</a:t>
            </a:r>
          </a:p>
          <a:p>
            <a:pPr lvl="1">
              <a:defRPr/>
            </a:pPr>
            <a:r>
              <a:rPr lang="en-US" dirty="0"/>
              <a:t>Authorization server tracks each client application with unique Client ID</a:t>
            </a:r>
          </a:p>
          <a:p>
            <a:pPr lvl="1">
              <a:defRPr/>
            </a:pPr>
            <a:r>
              <a:rPr lang="en-US" dirty="0"/>
              <a:t>Client can be configured with Reply URLs (aka redirect URI)</a:t>
            </a:r>
          </a:p>
          <a:p>
            <a:pPr lvl="1">
              <a:defRPr/>
            </a:pPr>
            <a:r>
              <a:rPr lang="en-US" dirty="0"/>
              <a:t>Reply URL used to transmit security tokens to clients</a:t>
            </a:r>
          </a:p>
          <a:p>
            <a:pPr lvl="1">
              <a:defRPr/>
            </a:pPr>
            <a:r>
              <a:rPr lang="en-US" dirty="0"/>
              <a:t>Client registration can track other attributes (e.g. credentials &amp; default permissions)</a:t>
            </a:r>
          </a:p>
        </p:txBody>
      </p:sp>
      <p:graphicFrame>
        <p:nvGraphicFramePr>
          <p:cNvPr id="4" name="Object 3">
            <a:extLst>
              <a:ext uri="{FF2B5EF4-FFF2-40B4-BE49-F238E27FC236}">
                <a16:creationId xmlns:a16="http://schemas.microsoft.com/office/drawing/2014/main" id="{E40AC25F-D8DC-4E71-986E-0E81ACD484C9}"/>
              </a:ext>
            </a:extLst>
          </p:cNvPr>
          <p:cNvGraphicFramePr>
            <a:graphicFrameLocks noChangeAspect="1"/>
          </p:cNvGraphicFramePr>
          <p:nvPr>
            <p:extLst>
              <p:ext uri="{D42A27DB-BD31-4B8C-83A1-F6EECF244321}">
                <p14:modId xmlns:p14="http://schemas.microsoft.com/office/powerpoint/2010/main" val="311179543"/>
              </p:ext>
            </p:extLst>
          </p:nvPr>
        </p:nvGraphicFramePr>
        <p:xfrm>
          <a:off x="1064678" y="3273861"/>
          <a:ext cx="6989300" cy="2667000"/>
        </p:xfrm>
        <a:graphic>
          <a:graphicData uri="http://schemas.openxmlformats.org/presentationml/2006/ole">
            <mc:AlternateContent xmlns:mc="http://schemas.openxmlformats.org/markup-compatibility/2006">
              <mc:Choice xmlns:v="urn:schemas-microsoft-com:vml" Requires="v">
                <p:oleObj spid="_x0000_s2063" name="Visio" r:id="rId3" imgW="4038671" imgH="1531809" progId="Visio.Drawing.15">
                  <p:embed/>
                </p:oleObj>
              </mc:Choice>
              <mc:Fallback>
                <p:oleObj name="Visio" r:id="rId3" imgW="4038671" imgH="1531809" progId="Visio.Drawing.15">
                  <p:embed/>
                  <p:pic>
                    <p:nvPicPr>
                      <p:cNvPr id="4" name="Object 3">
                        <a:extLst>
                          <a:ext uri="{FF2B5EF4-FFF2-40B4-BE49-F238E27FC236}">
                            <a16:creationId xmlns:a16="http://schemas.microsoft.com/office/drawing/2014/main" id="{E40AC25F-D8DC-4E71-986E-0E81ACD48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678" y="3273861"/>
                        <a:ext cx="6989300" cy="2667000"/>
                      </a:xfrm>
                      <a:prstGeom prst="rect">
                        <a:avLst/>
                      </a:prstGeom>
                      <a:noFill/>
                    </p:spPr>
                  </p:pic>
                </p:oleObj>
              </mc:Fallback>
            </mc:AlternateContent>
          </a:graphicData>
        </a:graphic>
      </p:graphicFrame>
    </p:spTree>
    <p:extLst>
      <p:ext uri="{BB962C8B-B14F-4D97-AF65-F5344CB8AC3E}">
        <p14:creationId xmlns:p14="http://schemas.microsoft.com/office/powerpoint/2010/main" val="1651246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a:t>Authentication Flows</a:t>
            </a:r>
          </a:p>
        </p:txBody>
      </p:sp>
      <p:sp>
        <p:nvSpPr>
          <p:cNvPr id="3" name="Content Placeholder 2"/>
          <p:cNvSpPr>
            <a:spLocks noGrp="1"/>
          </p:cNvSpPr>
          <p:nvPr>
            <p:ph sz="quarter" idx="10"/>
          </p:nvPr>
        </p:nvSpPr>
        <p:spPr>
          <a:xfrm>
            <a:off x="584200" y="1219200"/>
            <a:ext cx="11018838" cy="5453801"/>
          </a:xfrm>
        </p:spPr>
        <p:txBody>
          <a:bodyPr/>
          <a:lstStyle/>
          <a:p>
            <a:r>
              <a:rPr lang="en-US" dirty="0"/>
              <a:t>Public/native clients</a:t>
            </a:r>
          </a:p>
          <a:p>
            <a:pPr lvl="1"/>
            <a:r>
              <a:rPr lang="en-US" dirty="0"/>
              <a:t>Interactive Flow</a:t>
            </a:r>
          </a:p>
          <a:p>
            <a:pPr lvl="2"/>
            <a:r>
              <a:rPr lang="en-US" dirty="0"/>
              <a:t>Used in public clients to obtain access token interactively</a:t>
            </a:r>
          </a:p>
          <a:p>
            <a:pPr lvl="1"/>
            <a:r>
              <a:rPr lang="en-US" dirty="0"/>
              <a:t>User Password Credential Flow</a:t>
            </a:r>
          </a:p>
          <a:p>
            <a:pPr lvl="2"/>
            <a:r>
              <a:rPr lang="en-US" dirty="0"/>
              <a:t>Used in Native clients to obtain access code </a:t>
            </a:r>
          </a:p>
          <a:p>
            <a:pPr lvl="2"/>
            <a:r>
              <a:rPr lang="en-US" dirty="0"/>
              <a:t>Requires passing user name and password across network</a:t>
            </a:r>
          </a:p>
          <a:p>
            <a:r>
              <a:rPr lang="en-US" dirty="0"/>
              <a:t>Confidential Web clients</a:t>
            </a:r>
          </a:p>
          <a:p>
            <a:pPr lvl="1"/>
            <a:r>
              <a:rPr lang="en-US" dirty="0"/>
              <a:t>Client Credentials Flow</a:t>
            </a:r>
          </a:p>
          <a:p>
            <a:pPr lvl="2"/>
            <a:r>
              <a:rPr lang="en-US" dirty="0"/>
              <a:t>Authentication based on password or certificate held by application</a:t>
            </a:r>
          </a:p>
          <a:p>
            <a:pPr lvl="2"/>
            <a:r>
              <a:rPr lang="en-US" dirty="0"/>
              <a:t>Used to obtain app-only access tokens</a:t>
            </a:r>
          </a:p>
          <a:p>
            <a:pPr lvl="1"/>
            <a:r>
              <a:rPr lang="en-US" dirty="0"/>
              <a:t>Implicit Flow</a:t>
            </a:r>
          </a:p>
          <a:p>
            <a:pPr lvl="2"/>
            <a:r>
              <a:rPr lang="en-US" dirty="0"/>
              <a:t>Used in SPAs built with JavaScript and AngularJS</a:t>
            </a:r>
          </a:p>
          <a:p>
            <a:pPr lvl="2"/>
            <a:r>
              <a:rPr lang="en-US" dirty="0"/>
              <a:t>Application obtains access token w/o acquiring authorization code</a:t>
            </a:r>
          </a:p>
          <a:p>
            <a:pPr lvl="1"/>
            <a:r>
              <a:rPr lang="en-US" dirty="0"/>
              <a:t>Authorization Code Flow</a:t>
            </a:r>
          </a:p>
          <a:p>
            <a:pPr lvl="2"/>
            <a:r>
              <a:rPr lang="en-US" dirty="0"/>
              <a:t>Client first obtains authorization code sent back to browser</a:t>
            </a:r>
          </a:p>
          <a:p>
            <a:pPr lvl="2"/>
            <a:r>
              <a:rPr lang="en-US" dirty="0"/>
              <a:t>Client then obtains access token in server-to-server call</a:t>
            </a:r>
          </a:p>
        </p:txBody>
      </p:sp>
    </p:spTree>
    <p:extLst>
      <p:ext uri="{BB962C8B-B14F-4D97-AF65-F5344CB8AC3E}">
        <p14:creationId xmlns:p14="http://schemas.microsoft.com/office/powerpoint/2010/main" val="409728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Ø"/>
            </a:pPr>
            <a:r>
              <a:rPr lang="en-US" dirty="0"/>
              <a:t>Microsoft Identity Platform 2.0</a:t>
            </a:r>
          </a:p>
          <a:p>
            <a:pPr marL="457200" indent="-457200">
              <a:buFont typeface="Arial" panose="020B0604020202020204" pitchFamily="34" charset="0"/>
              <a:buChar char="•"/>
            </a:pPr>
            <a:r>
              <a:rPr lang="en-US" dirty="0"/>
              <a:t>Developing with the Power BI .NET SDK</a:t>
            </a:r>
          </a:p>
          <a:p>
            <a:pPr marL="457200" indent="-457200">
              <a:buFont typeface="Arial" panose="020B0604020202020204" pitchFamily="34" charset="0"/>
              <a:buChar char="•"/>
            </a:pPr>
            <a:r>
              <a:rPr lang="en-US" dirty="0"/>
              <a:t>Developing with the App-Owns-Data Model</a:t>
            </a:r>
          </a:p>
          <a:p>
            <a:pPr marL="457200" indent="-457200">
              <a:buFont typeface="Arial" panose="020B0604020202020204" pitchFamily="34" charset="0"/>
              <a:buChar char="•"/>
            </a:pPr>
            <a:r>
              <a:rPr lang="en-US" dirty="0"/>
              <a:t>Developing Single Page Applications (SPAs)</a:t>
            </a:r>
          </a:p>
          <a:p>
            <a:pPr marL="457200" indent="-457200">
              <a:buFont typeface="Arial" panose="020B0604020202020204" pitchFamily="34" charset="0"/>
              <a:buChar char="•"/>
            </a:pPr>
            <a:r>
              <a:rPr lang="en-US" dirty="0"/>
              <a:t>Developing Secure Web Applications</a:t>
            </a:r>
          </a:p>
        </p:txBody>
      </p:sp>
    </p:spTree>
    <p:extLst>
      <p:ext uri="{BB962C8B-B14F-4D97-AF65-F5344CB8AC3E}">
        <p14:creationId xmlns:p14="http://schemas.microsoft.com/office/powerpoint/2010/main" val="3139202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5"/>
          <p:cNvSpPr>
            <a:spLocks noGrp="1"/>
          </p:cNvSpPr>
          <p:nvPr>
            <p:ph type="title"/>
          </p:nvPr>
        </p:nvSpPr>
        <p:spPr/>
        <p:txBody>
          <a:bodyPr/>
          <a:lstStyle/>
          <a:p>
            <a:r>
              <a:rPr lang="en-US" altLang="en-US"/>
              <a:t>Authenticating with Azure AD</a:t>
            </a:r>
          </a:p>
        </p:txBody>
      </p:sp>
      <p:sp>
        <p:nvSpPr>
          <p:cNvPr id="11" name="Content Placeholder 10"/>
          <p:cNvSpPr>
            <a:spLocks noGrp="1"/>
          </p:cNvSpPr>
          <p:nvPr>
            <p:ph sz="quarter" idx="10"/>
          </p:nvPr>
        </p:nvSpPr>
        <p:spPr>
          <a:xfrm>
            <a:off x="584200" y="1219200"/>
            <a:ext cx="11018838" cy="5084469"/>
          </a:xfrm>
        </p:spPr>
        <p:txBody>
          <a:bodyPr/>
          <a:lstStyle/>
          <a:p>
            <a:r>
              <a:rPr lang="en-US" dirty="0"/>
              <a:t>Custom applications must authenticate with Azure AD</a:t>
            </a:r>
          </a:p>
          <a:p>
            <a:pPr lvl="1"/>
            <a:r>
              <a:rPr lang="en-US" dirty="0"/>
              <a:t>Your code implements and authentication flow to obtain access token</a:t>
            </a:r>
          </a:p>
          <a:p>
            <a:pPr lvl="1"/>
            <a:r>
              <a:rPr lang="en-US" dirty="0"/>
              <a:t>Access token must be passed when calling Power BI Service API</a:t>
            </a:r>
          </a:p>
          <a:p>
            <a:pPr lvl="1"/>
            <a:endParaRPr lang="en-US" dirty="0"/>
          </a:p>
          <a:p>
            <a:pPr lvl="1"/>
            <a:endParaRPr lang="en-US" dirty="0"/>
          </a:p>
          <a:p>
            <a:pPr lvl="1"/>
            <a:endParaRPr lang="en-US" dirty="0"/>
          </a:p>
          <a:p>
            <a:pPr lvl="1"/>
            <a:endParaRPr lang="en-US" dirty="0"/>
          </a:p>
          <a:p>
            <a:pPr lvl="2"/>
            <a:endParaRPr lang="en-US" dirty="0"/>
          </a:p>
          <a:p>
            <a:pPr lvl="2"/>
            <a:endParaRPr lang="en-US" dirty="0"/>
          </a:p>
          <a:p>
            <a:pPr lvl="2"/>
            <a:endParaRPr lang="en-US" dirty="0"/>
          </a:p>
          <a:p>
            <a:pPr lvl="2"/>
            <a:endParaRPr lang="en-US" dirty="0"/>
          </a:p>
          <a:p>
            <a:r>
              <a:rPr lang="en-US" dirty="0"/>
              <a:t>Microsoft supports two endpoints for programming authentication</a:t>
            </a:r>
          </a:p>
          <a:p>
            <a:pPr lvl="1"/>
            <a:r>
              <a:rPr lang="en-US" dirty="0"/>
              <a:t>Azure AD V1 endpoint (released to GA over 8 years ago)</a:t>
            </a:r>
          </a:p>
          <a:p>
            <a:pPr lvl="1"/>
            <a:r>
              <a:rPr lang="en-US" dirty="0"/>
              <a:t>Azure AD V2 endpoint (released to GA in May 2019)</a:t>
            </a:r>
          </a:p>
        </p:txBody>
      </p:sp>
      <p:sp>
        <p:nvSpPr>
          <p:cNvPr id="10" name="Rectangle 9"/>
          <p:cNvSpPr/>
          <p:nvPr/>
        </p:nvSpPr>
        <p:spPr>
          <a:xfrm>
            <a:off x="1051336" y="2543969"/>
            <a:ext cx="5143500" cy="2400300"/>
          </a:xfrm>
          <a:prstGeom prst="rect">
            <a:avLst/>
          </a:prstGeom>
          <a:solidFill>
            <a:schemeClr val="accent4">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1232220" y="3482182"/>
            <a:ext cx="1296987" cy="850900"/>
          </a:xfrm>
          <a:prstGeom prst="rect">
            <a:avLst/>
          </a:prstGeom>
          <a:solidFill>
            <a:schemeClr val="accent3">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25" b="1" dirty="0">
                <a:solidFill>
                  <a:schemeClr val="tx1"/>
                </a:solidFill>
                <a:latin typeface="Arial" panose="020B0604020202020204" pitchFamily="34" charset="0"/>
                <a:cs typeface="Arial" panose="020B0604020202020204" pitchFamily="34" charset="0"/>
              </a:rPr>
              <a:t>Custom App</a:t>
            </a:r>
          </a:p>
        </p:txBody>
      </p:sp>
      <p:sp>
        <p:nvSpPr>
          <p:cNvPr id="3" name="Rectangle 2"/>
          <p:cNvSpPr/>
          <p:nvPr/>
        </p:nvSpPr>
        <p:spPr>
          <a:xfrm>
            <a:off x="4564380" y="2659859"/>
            <a:ext cx="1417638" cy="738187"/>
          </a:xfrm>
          <a:prstGeom prst="rect">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25" b="1" dirty="0">
                <a:latin typeface="Arial" panose="020B0604020202020204" pitchFamily="34" charset="0"/>
                <a:cs typeface="Arial" panose="020B0604020202020204" pitchFamily="34" charset="0"/>
              </a:rPr>
              <a:t>Azure Active Directory</a:t>
            </a:r>
          </a:p>
        </p:txBody>
      </p:sp>
      <p:sp>
        <p:nvSpPr>
          <p:cNvPr id="4" name="Rectangle 3"/>
          <p:cNvSpPr/>
          <p:nvPr/>
        </p:nvSpPr>
        <p:spPr>
          <a:xfrm>
            <a:off x="4564380" y="3994946"/>
            <a:ext cx="1417638" cy="739775"/>
          </a:xfrm>
          <a:prstGeom prst="rect">
            <a:avLst/>
          </a:prstGeom>
          <a:solidFill>
            <a:srgbClr val="008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25" b="1" dirty="0">
                <a:latin typeface="Arial" panose="020B0604020202020204" pitchFamily="34" charset="0"/>
                <a:cs typeface="Arial" panose="020B0604020202020204" pitchFamily="34" charset="0"/>
              </a:rPr>
              <a:t>Power BI Service</a:t>
            </a:r>
          </a:p>
        </p:txBody>
      </p:sp>
      <p:cxnSp>
        <p:nvCxnSpPr>
          <p:cNvPr id="7" name="Straight Arrow Connector 6"/>
          <p:cNvCxnSpPr/>
          <p:nvPr/>
        </p:nvCxnSpPr>
        <p:spPr>
          <a:xfrm flipV="1">
            <a:off x="2575245" y="2983707"/>
            <a:ext cx="1887537" cy="760412"/>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273618" y="3147221"/>
            <a:ext cx="2081212" cy="854075"/>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578295" y="3831434"/>
            <a:ext cx="555625" cy="3270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5" b="1" dirty="0">
                <a:solidFill>
                  <a:srgbClr val="C00000"/>
                </a:solidFill>
                <a:latin typeface="Arial" panose="020B0604020202020204" pitchFamily="34" charset="0"/>
                <a:cs typeface="Arial" panose="020B0604020202020204" pitchFamily="34" charset="0"/>
              </a:rPr>
              <a:t>Access Token</a:t>
            </a:r>
          </a:p>
        </p:txBody>
      </p:sp>
      <p:cxnSp>
        <p:nvCxnSpPr>
          <p:cNvPr id="15" name="Straight Arrow Connector 14"/>
          <p:cNvCxnSpPr/>
          <p:nvPr/>
        </p:nvCxnSpPr>
        <p:spPr>
          <a:xfrm>
            <a:off x="2575245" y="4080669"/>
            <a:ext cx="1887537" cy="336550"/>
          </a:xfrm>
          <a:prstGeom prst="straightConnector1">
            <a:avLst/>
          </a:prstGeom>
          <a:ln w="5715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226120" y="4080671"/>
            <a:ext cx="542925" cy="328613"/>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5" b="1" dirty="0">
                <a:solidFill>
                  <a:srgbClr val="C00000"/>
                </a:solidFill>
                <a:latin typeface="Arial" panose="020B0604020202020204" pitchFamily="34" charset="0"/>
                <a:cs typeface="Arial" panose="020B0604020202020204" pitchFamily="34" charset="0"/>
              </a:rPr>
              <a:t>Access Token</a:t>
            </a:r>
          </a:p>
        </p:txBody>
      </p:sp>
    </p:spTree>
    <p:extLst>
      <p:ext uri="{BB962C8B-B14F-4D97-AF65-F5344CB8AC3E}">
        <p14:creationId xmlns:p14="http://schemas.microsoft.com/office/powerpoint/2010/main" val="531522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par>
                                <p:cTn id="13" presetID="1"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C7F1-CAA9-4A02-BB5C-C3BB27AD60EA}"/>
              </a:ext>
            </a:extLst>
          </p:cNvPr>
          <p:cNvSpPr>
            <a:spLocks noGrp="1"/>
          </p:cNvSpPr>
          <p:nvPr>
            <p:ph type="title"/>
          </p:nvPr>
        </p:nvSpPr>
        <p:spPr/>
        <p:txBody>
          <a:bodyPr/>
          <a:lstStyle/>
          <a:p>
            <a:r>
              <a:rPr lang="en-US" dirty="0"/>
              <a:t>Azure AD Endpoints and Libraries</a:t>
            </a:r>
          </a:p>
        </p:txBody>
      </p:sp>
      <p:sp>
        <p:nvSpPr>
          <p:cNvPr id="3" name="Content Placeholder 2">
            <a:extLst>
              <a:ext uri="{FF2B5EF4-FFF2-40B4-BE49-F238E27FC236}">
                <a16:creationId xmlns:a16="http://schemas.microsoft.com/office/drawing/2014/main" id="{2F0A96C9-00CC-4478-BEEF-F5869DDAE028}"/>
              </a:ext>
            </a:extLst>
          </p:cNvPr>
          <p:cNvSpPr>
            <a:spLocks noGrp="1"/>
          </p:cNvSpPr>
          <p:nvPr>
            <p:ph sz="quarter" idx="10"/>
          </p:nvPr>
        </p:nvSpPr>
        <p:spPr>
          <a:xfrm>
            <a:off x="584200" y="1219200"/>
            <a:ext cx="11018838" cy="5318379"/>
          </a:xfrm>
        </p:spPr>
        <p:txBody>
          <a:bodyPr/>
          <a:lstStyle/>
          <a:p>
            <a:r>
              <a:rPr lang="en-US" sz="2400" dirty="0"/>
              <a:t>Authenticating with the Azure AD V1 Endpoint</a:t>
            </a:r>
          </a:p>
          <a:p>
            <a:pPr lvl="1"/>
            <a:r>
              <a:rPr lang="en-US" sz="1800" dirty="0"/>
              <a:t>Heavily used over the last 8 years</a:t>
            </a:r>
          </a:p>
          <a:p>
            <a:pPr lvl="1"/>
            <a:r>
              <a:rPr lang="en-US" sz="1800" dirty="0"/>
              <a:t>Accessed through Azure AD Authentication Library (ADAL)</a:t>
            </a:r>
          </a:p>
          <a:p>
            <a:endParaRPr lang="en-US" sz="2400" dirty="0"/>
          </a:p>
          <a:p>
            <a:pPr lvl="1"/>
            <a:endParaRPr lang="en-US" sz="1600" dirty="0"/>
          </a:p>
          <a:p>
            <a:pPr lvl="1"/>
            <a:endParaRPr lang="en-US" sz="1600" dirty="0"/>
          </a:p>
          <a:p>
            <a:r>
              <a:rPr lang="en-US" sz="2400" dirty="0"/>
              <a:t>Authenticating with the Azure AD V2 Endpoint</a:t>
            </a:r>
          </a:p>
          <a:p>
            <a:pPr lvl="1"/>
            <a:r>
              <a:rPr lang="en-US" sz="1800" dirty="0"/>
              <a:t>Moved from preview to GA in May 2019</a:t>
            </a:r>
          </a:p>
          <a:p>
            <a:pPr lvl="1"/>
            <a:r>
              <a:rPr lang="en-US" sz="1800" dirty="0"/>
              <a:t>Accessed through Microsoft Authentication Library (MSAL)</a:t>
            </a:r>
          </a:p>
          <a:p>
            <a:endParaRPr lang="en-US" sz="2400" dirty="0"/>
          </a:p>
          <a:p>
            <a:pPr lvl="1"/>
            <a:endParaRPr lang="en-US" sz="1600" dirty="0"/>
          </a:p>
          <a:p>
            <a:pPr lvl="1"/>
            <a:endParaRPr lang="en-US" sz="1600" dirty="0"/>
          </a:p>
          <a:p>
            <a:r>
              <a:rPr lang="en-US" sz="2400" dirty="0"/>
              <a:t>Why move to the Azure AD V2 Endpoint?</a:t>
            </a:r>
          </a:p>
          <a:p>
            <a:pPr lvl="1"/>
            <a:r>
              <a:rPr lang="en-US" sz="1800" dirty="0"/>
              <a:t>Dynamic incremental consent</a:t>
            </a:r>
          </a:p>
          <a:p>
            <a:pPr lvl="1"/>
            <a:r>
              <a:rPr lang="en-US" sz="1800" dirty="0"/>
              <a:t>New features and authentication flows (e.g. device code flow)</a:t>
            </a:r>
          </a:p>
        </p:txBody>
      </p:sp>
      <p:pic>
        <p:nvPicPr>
          <p:cNvPr id="5" name="Picture 4">
            <a:extLst>
              <a:ext uri="{FF2B5EF4-FFF2-40B4-BE49-F238E27FC236}">
                <a16:creationId xmlns:a16="http://schemas.microsoft.com/office/drawing/2014/main" id="{DF75B36D-226A-4CCE-913B-08DABFE601EB}"/>
              </a:ext>
            </a:extLst>
          </p:cNvPr>
          <p:cNvPicPr>
            <a:picLocks noChangeAspect="1"/>
          </p:cNvPicPr>
          <p:nvPr/>
        </p:nvPicPr>
        <p:blipFill>
          <a:blip r:embed="rId2"/>
          <a:stretch>
            <a:fillRect/>
          </a:stretch>
        </p:blipFill>
        <p:spPr>
          <a:xfrm>
            <a:off x="1060892" y="4440864"/>
            <a:ext cx="6697980" cy="746760"/>
          </a:xfrm>
          <a:prstGeom prst="rect">
            <a:avLst/>
          </a:prstGeom>
          <a:ln>
            <a:solidFill>
              <a:schemeClr val="tx1"/>
            </a:solidFill>
          </a:ln>
        </p:spPr>
      </p:pic>
      <p:pic>
        <p:nvPicPr>
          <p:cNvPr id="6" name="Picture 5">
            <a:extLst>
              <a:ext uri="{FF2B5EF4-FFF2-40B4-BE49-F238E27FC236}">
                <a16:creationId xmlns:a16="http://schemas.microsoft.com/office/drawing/2014/main" id="{9EF83A08-F9C2-48EA-AD94-3711F54BCFE6}"/>
              </a:ext>
            </a:extLst>
          </p:cNvPr>
          <p:cNvPicPr>
            <a:picLocks noChangeAspect="1"/>
          </p:cNvPicPr>
          <p:nvPr/>
        </p:nvPicPr>
        <p:blipFill>
          <a:blip r:embed="rId3"/>
          <a:stretch>
            <a:fillRect/>
          </a:stretch>
        </p:blipFill>
        <p:spPr>
          <a:xfrm>
            <a:off x="1038032" y="2317712"/>
            <a:ext cx="6743700" cy="670560"/>
          </a:xfrm>
          <a:prstGeom prst="rect">
            <a:avLst/>
          </a:prstGeom>
          <a:ln>
            <a:solidFill>
              <a:schemeClr val="tx1"/>
            </a:solidFill>
          </a:ln>
        </p:spPr>
      </p:pic>
    </p:spTree>
    <p:extLst>
      <p:ext uri="{BB962C8B-B14F-4D97-AF65-F5344CB8AC3E}">
        <p14:creationId xmlns:p14="http://schemas.microsoft.com/office/powerpoint/2010/main" val="1093133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1441-43DB-4449-BC50-C61DE93A25B4}"/>
              </a:ext>
            </a:extLst>
          </p:cNvPr>
          <p:cNvSpPr>
            <a:spLocks noGrp="1"/>
          </p:cNvSpPr>
          <p:nvPr>
            <p:ph type="title"/>
          </p:nvPr>
        </p:nvSpPr>
        <p:spPr/>
        <p:txBody>
          <a:bodyPr/>
          <a:lstStyle/>
          <a:p>
            <a:r>
              <a:rPr lang="en-US"/>
              <a:t>The Azure Portal</a:t>
            </a:r>
            <a:endParaRPr lang="en-US" dirty="0"/>
          </a:p>
        </p:txBody>
      </p:sp>
      <p:sp>
        <p:nvSpPr>
          <p:cNvPr id="4" name="Content Placeholder 3">
            <a:extLst>
              <a:ext uri="{FF2B5EF4-FFF2-40B4-BE49-F238E27FC236}">
                <a16:creationId xmlns:a16="http://schemas.microsoft.com/office/drawing/2014/main" id="{4438DB27-6CAA-4ADB-899A-8FB84DFBABB6}"/>
              </a:ext>
            </a:extLst>
          </p:cNvPr>
          <p:cNvSpPr>
            <a:spLocks noGrp="1"/>
          </p:cNvSpPr>
          <p:nvPr>
            <p:ph sz="quarter" idx="10"/>
          </p:nvPr>
        </p:nvSpPr>
        <p:spPr/>
        <p:txBody>
          <a:bodyPr>
            <a:normAutofit/>
          </a:bodyPr>
          <a:lstStyle/>
          <a:p>
            <a:r>
              <a:rPr lang="en-US" sz="2400" dirty="0"/>
              <a:t>Azure portal allows you to register Azure AD applications</a:t>
            </a:r>
          </a:p>
          <a:p>
            <a:pPr lvl="1"/>
            <a:r>
              <a:rPr lang="en-US" dirty="0"/>
              <a:t>Azure Portal accessible at </a:t>
            </a:r>
            <a:r>
              <a:rPr lang="en-US" dirty="0">
                <a:hlinkClick r:id="rId2"/>
              </a:rPr>
              <a:t>https://portal.azure.com</a:t>
            </a:r>
            <a:endParaRPr lang="en-US" dirty="0"/>
          </a:p>
          <a:p>
            <a:pPr lvl="1"/>
            <a:r>
              <a:rPr lang="en-US" dirty="0"/>
              <a:t>No Azure subscription required to register applications</a:t>
            </a:r>
          </a:p>
          <a:p>
            <a:pPr lvl="1"/>
            <a:endParaRPr lang="en-US" dirty="0"/>
          </a:p>
        </p:txBody>
      </p:sp>
      <p:pic>
        <p:nvPicPr>
          <p:cNvPr id="3" name="Picture 2">
            <a:extLst>
              <a:ext uri="{FF2B5EF4-FFF2-40B4-BE49-F238E27FC236}">
                <a16:creationId xmlns:a16="http://schemas.microsoft.com/office/drawing/2014/main" id="{468BBF68-FFEB-4469-A2EA-4314F9BC237E}"/>
              </a:ext>
            </a:extLst>
          </p:cNvPr>
          <p:cNvPicPr>
            <a:picLocks noChangeAspect="1"/>
          </p:cNvPicPr>
          <p:nvPr/>
        </p:nvPicPr>
        <p:blipFill>
          <a:blip r:embed="rId3"/>
          <a:stretch>
            <a:fillRect/>
          </a:stretch>
        </p:blipFill>
        <p:spPr>
          <a:xfrm>
            <a:off x="1079092" y="2382838"/>
            <a:ext cx="7458671" cy="3886200"/>
          </a:xfrm>
          <a:prstGeom prst="rect">
            <a:avLst/>
          </a:prstGeom>
          <a:ln>
            <a:solidFill>
              <a:schemeClr val="tx1"/>
            </a:solidFill>
          </a:ln>
        </p:spPr>
      </p:pic>
    </p:spTree>
    <p:extLst>
      <p:ext uri="{BB962C8B-B14F-4D97-AF65-F5344CB8AC3E}">
        <p14:creationId xmlns:p14="http://schemas.microsoft.com/office/powerpoint/2010/main" val="2765008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1441-43DB-4449-BC50-C61DE93A25B4}"/>
              </a:ext>
            </a:extLst>
          </p:cNvPr>
          <p:cNvSpPr>
            <a:spLocks noGrp="1"/>
          </p:cNvSpPr>
          <p:nvPr>
            <p:ph type="title"/>
          </p:nvPr>
        </p:nvSpPr>
        <p:spPr/>
        <p:txBody>
          <a:bodyPr/>
          <a:lstStyle/>
          <a:p>
            <a:r>
              <a:rPr lang="en-US"/>
              <a:t>Azure AD Applications</a:t>
            </a:r>
            <a:endParaRPr lang="en-US" dirty="0"/>
          </a:p>
        </p:txBody>
      </p:sp>
      <p:sp>
        <p:nvSpPr>
          <p:cNvPr id="4" name="Content Placeholder 3">
            <a:extLst>
              <a:ext uri="{FF2B5EF4-FFF2-40B4-BE49-F238E27FC236}">
                <a16:creationId xmlns:a16="http://schemas.microsoft.com/office/drawing/2014/main" id="{5ADABBEA-370C-4EE7-A6F2-04E4FD533D71}"/>
              </a:ext>
            </a:extLst>
          </p:cNvPr>
          <p:cNvSpPr>
            <a:spLocks noGrp="1"/>
          </p:cNvSpPr>
          <p:nvPr>
            <p:ph sz="quarter" idx="10"/>
          </p:nvPr>
        </p:nvSpPr>
        <p:spPr/>
        <p:txBody>
          <a:bodyPr>
            <a:normAutofit/>
          </a:bodyPr>
          <a:lstStyle/>
          <a:p>
            <a:r>
              <a:rPr lang="en-US" sz="2400" dirty="0"/>
              <a:t>Creating applications required for AAU authentication</a:t>
            </a:r>
          </a:p>
          <a:p>
            <a:pPr lvl="1"/>
            <a:r>
              <a:rPr lang="en-US" dirty="0"/>
              <a:t>Applications are created as Public client applications or Web Applications</a:t>
            </a:r>
          </a:p>
          <a:p>
            <a:pPr lvl="1"/>
            <a:r>
              <a:rPr lang="en-US" dirty="0"/>
              <a:t>Application identified using GUID known as application ID</a:t>
            </a:r>
          </a:p>
          <a:p>
            <a:pPr lvl="1"/>
            <a:r>
              <a:rPr lang="en-US" dirty="0"/>
              <a:t>Application ID often referred to as client ID or app ID</a:t>
            </a:r>
          </a:p>
        </p:txBody>
      </p:sp>
      <p:pic>
        <p:nvPicPr>
          <p:cNvPr id="5" name="Picture 4">
            <a:extLst>
              <a:ext uri="{FF2B5EF4-FFF2-40B4-BE49-F238E27FC236}">
                <a16:creationId xmlns:a16="http://schemas.microsoft.com/office/drawing/2014/main" id="{047E4139-0B6D-42F0-9E4F-608D1F007732}"/>
              </a:ext>
            </a:extLst>
          </p:cNvPr>
          <p:cNvPicPr/>
          <p:nvPr/>
        </p:nvPicPr>
        <p:blipFill rotWithShape="1">
          <a:blip r:embed="rId2" cstate="print">
            <a:extLst>
              <a:ext uri="{28A0092B-C50C-407E-A947-70E740481C1C}">
                <a14:useLocalDpi xmlns:a14="http://schemas.microsoft.com/office/drawing/2010/main" val="0"/>
              </a:ext>
            </a:extLst>
          </a:blip>
          <a:srcRect b="27088"/>
          <a:stretch/>
        </p:blipFill>
        <p:spPr bwMode="auto">
          <a:xfrm>
            <a:off x="929445" y="2877650"/>
            <a:ext cx="10673593" cy="2480929"/>
          </a:xfrm>
          <a:prstGeom prst="rect">
            <a:avLst/>
          </a:prstGeom>
          <a:noFill/>
          <a:ln w="9525" cap="flat" cmpd="sng" algn="ctr">
            <a:solidFill>
              <a:sysClr val="windowText" lastClr="000000">
                <a:lumMod val="50000"/>
                <a:lumOff val="50000"/>
              </a:sys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8803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a:t>Azure AD Application Types</a:t>
            </a:r>
          </a:p>
        </p:txBody>
      </p:sp>
      <p:sp>
        <p:nvSpPr>
          <p:cNvPr id="3" name="Content Placeholder 2"/>
          <p:cNvSpPr>
            <a:spLocks noGrp="1"/>
          </p:cNvSpPr>
          <p:nvPr>
            <p:ph sz="quarter" idx="10"/>
          </p:nvPr>
        </p:nvSpPr>
        <p:spPr/>
        <p:txBody>
          <a:bodyPr>
            <a:normAutofit/>
          </a:bodyPr>
          <a:lstStyle/>
          <a:p>
            <a:r>
              <a:rPr lang="en-US" dirty="0"/>
              <a:t>Public client (mobile and desktop)</a:t>
            </a:r>
          </a:p>
          <a:p>
            <a:pPr lvl="1"/>
            <a:r>
              <a:rPr lang="en-US" dirty="0"/>
              <a:t>Used to register public/native clients</a:t>
            </a:r>
          </a:p>
          <a:p>
            <a:r>
              <a:rPr lang="en-US" dirty="0"/>
              <a:t>Web</a:t>
            </a:r>
          </a:p>
          <a:p>
            <a:pPr lvl="1"/>
            <a:r>
              <a:rPr lang="en-US" dirty="0"/>
              <a:t>Used to register confidential web clients</a:t>
            </a:r>
          </a:p>
        </p:txBody>
      </p:sp>
      <p:pic>
        <p:nvPicPr>
          <p:cNvPr id="2" name="Picture 1">
            <a:extLst>
              <a:ext uri="{FF2B5EF4-FFF2-40B4-BE49-F238E27FC236}">
                <a16:creationId xmlns:a16="http://schemas.microsoft.com/office/drawing/2014/main" id="{5DFC2F8A-5848-4F0D-99F2-EA53FBF0E5F2}"/>
              </a:ext>
            </a:extLst>
          </p:cNvPr>
          <p:cNvPicPr>
            <a:picLocks noChangeAspect="1"/>
          </p:cNvPicPr>
          <p:nvPr/>
        </p:nvPicPr>
        <p:blipFill>
          <a:blip r:embed="rId2"/>
          <a:stretch>
            <a:fillRect/>
          </a:stretch>
        </p:blipFill>
        <p:spPr>
          <a:xfrm>
            <a:off x="924179" y="3183340"/>
            <a:ext cx="9655694" cy="2378141"/>
          </a:xfrm>
          <a:prstGeom prst="rect">
            <a:avLst/>
          </a:prstGeom>
          <a:ln>
            <a:solidFill>
              <a:schemeClr val="tx1">
                <a:lumMod val="50000"/>
                <a:lumOff val="50000"/>
              </a:schemeClr>
            </a:solidFill>
          </a:ln>
        </p:spPr>
      </p:pic>
    </p:spTree>
    <p:extLst>
      <p:ext uri="{BB962C8B-B14F-4D97-AF65-F5344CB8AC3E}">
        <p14:creationId xmlns:p14="http://schemas.microsoft.com/office/powerpoint/2010/main" val="2222467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425780"/>
            <a:ext cx="10136673" cy="1107996"/>
          </a:xfrm>
        </p:spPr>
        <p:txBody>
          <a:bodyPr/>
          <a:lstStyle/>
          <a:p>
            <a:r>
              <a:rPr lang="en-US" dirty="0"/>
              <a:t>Authentication patterns for Power BI embedding</a:t>
            </a:r>
          </a:p>
        </p:txBody>
      </p:sp>
      <p:sp>
        <p:nvSpPr>
          <p:cNvPr id="5" name="Text Placeholder 4"/>
          <p:cNvSpPr>
            <a:spLocks noGrp="1"/>
          </p:cNvSpPr>
          <p:nvPr>
            <p:ph type="body" sz="quarter" idx="12"/>
          </p:nvPr>
        </p:nvSpPr>
        <p:spPr>
          <a:xfrm>
            <a:off x="584200" y="4018386"/>
            <a:ext cx="9144000" cy="861774"/>
          </a:xfrm>
        </p:spPr>
        <p:txBody>
          <a:bodyPr/>
          <a:lstStyle/>
          <a:p>
            <a:r>
              <a:rPr lang="en-US" sz="2400" dirty="0"/>
              <a:t>Ted Pattison</a:t>
            </a:r>
          </a:p>
          <a:p>
            <a:r>
              <a:rPr lang="en-US" sz="1600" i="1" dirty="0"/>
              <a:t>Principle Program Manager</a:t>
            </a:r>
          </a:p>
          <a:p>
            <a:r>
              <a:rPr lang="en-US" sz="1600" i="1" dirty="0"/>
              <a:t>Power BI Customer Advisory Team (CAT)</a:t>
            </a:r>
          </a:p>
        </p:txBody>
      </p:sp>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77D1-7F86-417C-A220-2CB906C6ECD4}"/>
              </a:ext>
            </a:extLst>
          </p:cNvPr>
          <p:cNvSpPr>
            <a:spLocks noGrp="1"/>
          </p:cNvSpPr>
          <p:nvPr>
            <p:ph type="title"/>
          </p:nvPr>
        </p:nvSpPr>
        <p:spPr/>
        <p:txBody>
          <a:bodyPr/>
          <a:lstStyle/>
          <a:p>
            <a:r>
              <a:rPr lang="en-US" dirty="0"/>
              <a:t>Azure AD Applications versus Service Principals</a:t>
            </a:r>
          </a:p>
        </p:txBody>
      </p:sp>
      <p:sp>
        <p:nvSpPr>
          <p:cNvPr id="3" name="Content Placeholder 2">
            <a:extLst>
              <a:ext uri="{FF2B5EF4-FFF2-40B4-BE49-F238E27FC236}">
                <a16:creationId xmlns:a16="http://schemas.microsoft.com/office/drawing/2014/main" id="{9F28919E-9128-4A0F-A401-18BA68E09B5E}"/>
              </a:ext>
            </a:extLst>
          </p:cNvPr>
          <p:cNvSpPr>
            <a:spLocks noGrp="1"/>
          </p:cNvSpPr>
          <p:nvPr>
            <p:ph sz="quarter" idx="10"/>
          </p:nvPr>
        </p:nvSpPr>
        <p:spPr>
          <a:xfrm>
            <a:off x="584200" y="1219200"/>
            <a:ext cx="11018838" cy="1169551"/>
          </a:xfrm>
        </p:spPr>
        <p:txBody>
          <a:bodyPr/>
          <a:lstStyle/>
          <a:p>
            <a:r>
              <a:rPr lang="en-US" dirty="0"/>
              <a:t>Azure AD creates service principal(s) for each application</a:t>
            </a:r>
          </a:p>
          <a:p>
            <a:pPr lvl="1"/>
            <a:r>
              <a:rPr lang="en-US" dirty="0"/>
              <a:t>Service principal created once per tenant</a:t>
            </a:r>
          </a:p>
          <a:p>
            <a:pPr lvl="1"/>
            <a:r>
              <a:rPr lang="en-US" dirty="0"/>
              <a:t>Service principal acts as first-class AAD security principal</a:t>
            </a:r>
          </a:p>
        </p:txBody>
      </p:sp>
      <p:sp>
        <p:nvSpPr>
          <p:cNvPr id="5" name="Rectangle 4">
            <a:extLst>
              <a:ext uri="{FF2B5EF4-FFF2-40B4-BE49-F238E27FC236}">
                <a16:creationId xmlns:a16="http://schemas.microsoft.com/office/drawing/2014/main" id="{663179DF-81C5-486C-A98A-645EEE1A3A91}"/>
              </a:ext>
            </a:extLst>
          </p:cNvPr>
          <p:cNvSpPr/>
          <p:nvPr/>
        </p:nvSpPr>
        <p:spPr>
          <a:xfrm>
            <a:off x="1048800" y="2708787"/>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Host Tenant</a:t>
            </a:r>
          </a:p>
        </p:txBody>
      </p:sp>
      <p:sp>
        <p:nvSpPr>
          <p:cNvPr id="9" name="Rectangle 8">
            <a:extLst>
              <a:ext uri="{FF2B5EF4-FFF2-40B4-BE49-F238E27FC236}">
                <a16:creationId xmlns:a16="http://schemas.microsoft.com/office/drawing/2014/main" id="{AE090642-51DA-42D1-8724-63AC3B7D1A1B}"/>
              </a:ext>
            </a:extLst>
          </p:cNvPr>
          <p:cNvSpPr/>
          <p:nvPr/>
        </p:nvSpPr>
        <p:spPr>
          <a:xfrm>
            <a:off x="1254933" y="4306361"/>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Service Principal</a:t>
            </a:r>
          </a:p>
          <a:p>
            <a:pPr algn="ctr"/>
            <a:r>
              <a:rPr lang="en-US" sz="1100" b="1" dirty="0">
                <a:solidFill>
                  <a:schemeClr val="bg1"/>
                </a:solidFill>
                <a:latin typeface="Lucida Console" panose="020B0609040504020204" pitchFamily="49" charset="0"/>
              </a:rPr>
              <a:t>Object ID</a:t>
            </a:r>
            <a:endParaRPr lang="en-US" sz="1600" b="1" dirty="0">
              <a:solidFill>
                <a:schemeClr val="bg1"/>
              </a:solidFill>
              <a:latin typeface="Lucida Console" panose="020B0609040504020204" pitchFamily="49" charset="0"/>
            </a:endParaRPr>
          </a:p>
        </p:txBody>
      </p:sp>
      <p:sp>
        <p:nvSpPr>
          <p:cNvPr id="10" name="Rectangle 9">
            <a:extLst>
              <a:ext uri="{FF2B5EF4-FFF2-40B4-BE49-F238E27FC236}">
                <a16:creationId xmlns:a16="http://schemas.microsoft.com/office/drawing/2014/main" id="{A0EDAFC9-9781-45A9-954B-78F1F6F9E8E5}"/>
              </a:ext>
            </a:extLst>
          </p:cNvPr>
          <p:cNvSpPr/>
          <p:nvPr/>
        </p:nvSpPr>
        <p:spPr>
          <a:xfrm>
            <a:off x="1499397" y="4911721"/>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sp>
        <p:nvSpPr>
          <p:cNvPr id="4" name="Rectangle 3">
            <a:extLst>
              <a:ext uri="{FF2B5EF4-FFF2-40B4-BE49-F238E27FC236}">
                <a16:creationId xmlns:a16="http://schemas.microsoft.com/office/drawing/2014/main" id="{FA7C0C03-BEE1-4693-AC92-A26F4AAA3A1B}"/>
              </a:ext>
            </a:extLst>
          </p:cNvPr>
          <p:cNvSpPr/>
          <p:nvPr/>
        </p:nvSpPr>
        <p:spPr>
          <a:xfrm>
            <a:off x="1254932" y="3076019"/>
            <a:ext cx="2089248" cy="756659"/>
          </a:xfrm>
          <a:prstGeom prst="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Application</a:t>
            </a:r>
          </a:p>
          <a:p>
            <a:pPr algn="ctr"/>
            <a:r>
              <a:rPr lang="en-US" sz="1100" b="1" dirty="0">
                <a:latin typeface="Lucida Console" panose="020B0609040504020204" pitchFamily="49" charset="0"/>
              </a:rPr>
              <a:t>Application ID</a:t>
            </a:r>
            <a:endParaRPr lang="en-US" sz="1600" b="1" dirty="0">
              <a:latin typeface="Lucida Console" panose="020B0609040504020204" pitchFamily="49" charset="0"/>
            </a:endParaRPr>
          </a:p>
        </p:txBody>
      </p:sp>
      <p:cxnSp>
        <p:nvCxnSpPr>
          <p:cNvPr id="20" name="Straight Arrow Connector 19">
            <a:extLst>
              <a:ext uri="{FF2B5EF4-FFF2-40B4-BE49-F238E27FC236}">
                <a16:creationId xmlns:a16="http://schemas.microsoft.com/office/drawing/2014/main" id="{CFE3988D-6317-4E4C-B726-0575AE1E8FCE}"/>
              </a:ext>
            </a:extLst>
          </p:cNvPr>
          <p:cNvCxnSpPr>
            <a:cxnSpLocks/>
          </p:cNvCxnSpPr>
          <p:nvPr/>
        </p:nvCxnSpPr>
        <p:spPr>
          <a:xfrm flipH="1">
            <a:off x="2299556" y="3847962"/>
            <a:ext cx="3742" cy="454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FCE1AF2-B8CF-40D5-829F-E4EBF9D02798}"/>
              </a:ext>
            </a:extLst>
          </p:cNvPr>
          <p:cNvGrpSpPr/>
          <p:nvPr/>
        </p:nvGrpSpPr>
        <p:grpSpPr>
          <a:xfrm>
            <a:off x="2319016" y="2708787"/>
            <a:ext cx="6619033" cy="3300110"/>
            <a:chOff x="1866731" y="2895600"/>
            <a:chExt cx="6619033" cy="3300110"/>
          </a:xfrm>
        </p:grpSpPr>
        <p:sp>
          <p:nvSpPr>
            <p:cNvPr id="12" name="Rectangle 11">
              <a:extLst>
                <a:ext uri="{FF2B5EF4-FFF2-40B4-BE49-F238E27FC236}">
                  <a16:creationId xmlns:a16="http://schemas.microsoft.com/office/drawing/2014/main" id="{DE996F9E-A27E-4B49-BC69-476CD0CA5BA3}"/>
                </a:ext>
              </a:extLst>
            </p:cNvPr>
            <p:cNvSpPr/>
            <p:nvPr/>
          </p:nvSpPr>
          <p:spPr>
            <a:xfrm>
              <a:off x="3276600" y="2895600"/>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Tenant 2</a:t>
              </a:r>
            </a:p>
          </p:txBody>
        </p:sp>
        <p:sp>
          <p:nvSpPr>
            <p:cNvPr id="13" name="Rectangle 12">
              <a:extLst>
                <a:ext uri="{FF2B5EF4-FFF2-40B4-BE49-F238E27FC236}">
                  <a16:creationId xmlns:a16="http://schemas.microsoft.com/office/drawing/2014/main" id="{3448FCDC-ABCC-4EA4-B1CD-ECF3F21EDD1F}"/>
                </a:ext>
              </a:extLst>
            </p:cNvPr>
            <p:cNvSpPr/>
            <p:nvPr/>
          </p:nvSpPr>
          <p:spPr>
            <a:xfrm>
              <a:off x="3482734" y="4493173"/>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Service Principal</a:t>
              </a:r>
            </a:p>
            <a:p>
              <a:pPr algn="ctr"/>
              <a:r>
                <a:rPr lang="en-US" sz="1100" b="1" dirty="0">
                  <a:solidFill>
                    <a:schemeClr val="bg1"/>
                  </a:solidFill>
                  <a:latin typeface="Lucida Console" panose="020B0609040504020204" pitchFamily="49" charset="0"/>
                </a:rPr>
                <a:t>Object ID</a:t>
              </a:r>
              <a:endParaRPr lang="en-US" sz="1600" b="1" dirty="0">
                <a:solidFill>
                  <a:schemeClr val="bg1"/>
                </a:solidFill>
                <a:latin typeface="Lucida Console" panose="020B0609040504020204" pitchFamily="49" charset="0"/>
              </a:endParaRPr>
            </a:p>
          </p:txBody>
        </p:sp>
        <p:sp>
          <p:nvSpPr>
            <p:cNvPr id="14" name="Rectangle 13">
              <a:extLst>
                <a:ext uri="{FF2B5EF4-FFF2-40B4-BE49-F238E27FC236}">
                  <a16:creationId xmlns:a16="http://schemas.microsoft.com/office/drawing/2014/main" id="{49A8B1D2-C351-4B5B-9608-3E6CD941CAF3}"/>
                </a:ext>
              </a:extLst>
            </p:cNvPr>
            <p:cNvSpPr/>
            <p:nvPr/>
          </p:nvSpPr>
          <p:spPr>
            <a:xfrm>
              <a:off x="3727199" y="5098533"/>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sp>
          <p:nvSpPr>
            <p:cNvPr id="16" name="Rectangle 15">
              <a:extLst>
                <a:ext uri="{FF2B5EF4-FFF2-40B4-BE49-F238E27FC236}">
                  <a16:creationId xmlns:a16="http://schemas.microsoft.com/office/drawing/2014/main" id="{A80F25B5-A271-4CDD-9DD4-10CEF7B26DB3}"/>
                </a:ext>
              </a:extLst>
            </p:cNvPr>
            <p:cNvSpPr/>
            <p:nvPr/>
          </p:nvSpPr>
          <p:spPr>
            <a:xfrm>
              <a:off x="5984249" y="2895600"/>
              <a:ext cx="2501515" cy="330011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Tenant 3</a:t>
              </a:r>
            </a:p>
          </p:txBody>
        </p:sp>
        <p:sp>
          <p:nvSpPr>
            <p:cNvPr id="17" name="Rectangle 16">
              <a:extLst>
                <a:ext uri="{FF2B5EF4-FFF2-40B4-BE49-F238E27FC236}">
                  <a16:creationId xmlns:a16="http://schemas.microsoft.com/office/drawing/2014/main" id="{EB601105-A896-4806-9A27-6095C1358DB1}"/>
                </a:ext>
              </a:extLst>
            </p:cNvPr>
            <p:cNvSpPr/>
            <p:nvPr/>
          </p:nvSpPr>
          <p:spPr>
            <a:xfrm>
              <a:off x="6190383" y="4493173"/>
              <a:ext cx="2140057" cy="1539599"/>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Service Principal</a:t>
              </a:r>
            </a:p>
            <a:p>
              <a:pPr algn="ctr"/>
              <a:r>
                <a:rPr lang="en-US" sz="1100" b="1" dirty="0">
                  <a:solidFill>
                    <a:schemeClr val="bg1"/>
                  </a:solidFill>
                  <a:latin typeface="Lucida Console" panose="020B0609040504020204" pitchFamily="49" charset="0"/>
                </a:rPr>
                <a:t>Object ID</a:t>
              </a:r>
              <a:endParaRPr lang="en-US" sz="1600" b="1" dirty="0">
                <a:solidFill>
                  <a:schemeClr val="bg1"/>
                </a:solidFill>
                <a:latin typeface="Lucida Console" panose="020B0609040504020204" pitchFamily="49" charset="0"/>
              </a:endParaRPr>
            </a:p>
          </p:txBody>
        </p:sp>
        <p:sp>
          <p:nvSpPr>
            <p:cNvPr id="18" name="Rectangle 17">
              <a:extLst>
                <a:ext uri="{FF2B5EF4-FFF2-40B4-BE49-F238E27FC236}">
                  <a16:creationId xmlns:a16="http://schemas.microsoft.com/office/drawing/2014/main" id="{6177ED49-828D-455F-8744-702D6632A763}"/>
                </a:ext>
              </a:extLst>
            </p:cNvPr>
            <p:cNvSpPr/>
            <p:nvPr/>
          </p:nvSpPr>
          <p:spPr>
            <a:xfrm>
              <a:off x="6434848" y="5098533"/>
              <a:ext cx="1639236" cy="858039"/>
            </a:xfrm>
            <a:prstGeom prst="rect">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Permission Grants</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User1</a:t>
              </a:r>
            </a:p>
            <a:p>
              <a:pPr marL="171450" indent="-171450">
                <a:lnSpc>
                  <a:spcPct val="150000"/>
                </a:lnSpc>
                <a:buFont typeface="Arial" panose="020B0604020202020204" pitchFamily="34" charset="0"/>
                <a:buChar char="•"/>
              </a:pPr>
              <a:r>
                <a:rPr lang="en-US" sz="1050" dirty="0">
                  <a:solidFill>
                    <a:schemeClr val="tx1"/>
                  </a:solidFill>
                  <a:latin typeface="Lucida Console" panose="020B0609040504020204" pitchFamily="49" charset="0"/>
                </a:rPr>
                <a:t>User2</a:t>
              </a:r>
            </a:p>
          </p:txBody>
        </p:sp>
        <p:cxnSp>
          <p:nvCxnSpPr>
            <p:cNvPr id="21" name="Straight Arrow Connector 20">
              <a:extLst>
                <a:ext uri="{FF2B5EF4-FFF2-40B4-BE49-F238E27FC236}">
                  <a16:creationId xmlns:a16="http://schemas.microsoft.com/office/drawing/2014/main" id="{5CADF6BB-23E2-4FEC-9333-9F990AFBF218}"/>
                </a:ext>
              </a:extLst>
            </p:cNvPr>
            <p:cNvCxnSpPr>
              <a:cxnSpLocks/>
            </p:cNvCxnSpPr>
            <p:nvPr/>
          </p:nvCxnSpPr>
          <p:spPr>
            <a:xfrm>
              <a:off x="4573568" y="4203972"/>
              <a:ext cx="0" cy="284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D3D025-0DAE-48B5-BC0D-FFF1E9582393}"/>
                </a:ext>
              </a:extLst>
            </p:cNvPr>
            <p:cNvCxnSpPr>
              <a:cxnSpLocks/>
            </p:cNvCxnSpPr>
            <p:nvPr/>
          </p:nvCxnSpPr>
          <p:spPr>
            <a:xfrm>
              <a:off x="7302114" y="4223811"/>
              <a:ext cx="0" cy="284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A4559D-0603-46A9-BC5F-330E2D55F718}"/>
                </a:ext>
              </a:extLst>
            </p:cNvPr>
            <p:cNvCxnSpPr>
              <a:cxnSpLocks/>
            </p:cNvCxnSpPr>
            <p:nvPr/>
          </p:nvCxnSpPr>
          <p:spPr>
            <a:xfrm>
              <a:off x="1866731" y="4203972"/>
              <a:ext cx="5455649" cy="10538"/>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3439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01C4-2920-413A-A909-02A8855E5588}"/>
              </a:ext>
            </a:extLst>
          </p:cNvPr>
          <p:cNvSpPr>
            <a:spLocks noGrp="1"/>
          </p:cNvSpPr>
          <p:nvPr>
            <p:ph type="title"/>
          </p:nvPr>
        </p:nvSpPr>
        <p:spPr/>
        <p:txBody>
          <a:bodyPr/>
          <a:lstStyle/>
          <a:p>
            <a:r>
              <a:rPr lang="en-US" dirty="0"/>
              <a:t>Configuring Azure AD Applications</a:t>
            </a:r>
          </a:p>
        </p:txBody>
      </p:sp>
      <p:sp>
        <p:nvSpPr>
          <p:cNvPr id="3" name="Content Placeholder 2">
            <a:extLst>
              <a:ext uri="{FF2B5EF4-FFF2-40B4-BE49-F238E27FC236}">
                <a16:creationId xmlns:a16="http://schemas.microsoft.com/office/drawing/2014/main" id="{56DC0CAC-3A61-4C4B-A62B-871A63CA5B6F}"/>
              </a:ext>
            </a:extLst>
          </p:cNvPr>
          <p:cNvSpPr>
            <a:spLocks noGrp="1"/>
          </p:cNvSpPr>
          <p:nvPr>
            <p:ph sz="quarter" idx="10"/>
          </p:nvPr>
        </p:nvSpPr>
        <p:spPr>
          <a:xfrm>
            <a:off x="584200" y="1219200"/>
            <a:ext cx="11018838" cy="3533275"/>
          </a:xfrm>
        </p:spPr>
        <p:txBody>
          <a:bodyPr/>
          <a:lstStyle/>
          <a:p>
            <a:r>
              <a:rPr lang="en-US" dirty="0"/>
              <a:t>Azure Portal provides UI to create and configure applications</a:t>
            </a:r>
          </a:p>
          <a:p>
            <a:endParaRPr lang="en-US" dirty="0"/>
          </a:p>
          <a:p>
            <a:endParaRPr lang="en-US" dirty="0"/>
          </a:p>
          <a:p>
            <a:endParaRPr lang="en-US" dirty="0"/>
          </a:p>
          <a:p>
            <a:endParaRPr lang="en-US" dirty="0"/>
          </a:p>
          <a:p>
            <a:endParaRPr lang="en-US" dirty="0"/>
          </a:p>
          <a:p>
            <a:r>
              <a:rPr lang="en-US" dirty="0"/>
              <a:t>New application generated with Application ID and Object ID</a:t>
            </a:r>
          </a:p>
        </p:txBody>
      </p:sp>
      <p:pic>
        <p:nvPicPr>
          <p:cNvPr id="4" name="Picture 3">
            <a:extLst>
              <a:ext uri="{FF2B5EF4-FFF2-40B4-BE49-F238E27FC236}">
                <a16:creationId xmlns:a16="http://schemas.microsoft.com/office/drawing/2014/main" id="{5D089CA3-07C6-46C3-990B-21B4ACE38A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15083" y="4833705"/>
            <a:ext cx="6319801" cy="1370450"/>
          </a:xfrm>
          <a:prstGeom prst="rect">
            <a:avLst/>
          </a:prstGeom>
          <a:noFill/>
          <a:ln>
            <a:solidFill>
              <a:schemeClr val="tx1">
                <a:lumMod val="50000"/>
                <a:lumOff val="50000"/>
              </a:schemeClr>
            </a:solidFill>
          </a:ln>
        </p:spPr>
      </p:pic>
      <p:pic>
        <p:nvPicPr>
          <p:cNvPr id="5" name="Picture 4">
            <a:extLst>
              <a:ext uri="{FF2B5EF4-FFF2-40B4-BE49-F238E27FC236}">
                <a16:creationId xmlns:a16="http://schemas.microsoft.com/office/drawing/2014/main" id="{3491D5E3-58F7-4F4A-BAC1-2052A0A684C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083" y="1858089"/>
            <a:ext cx="7338732" cy="2119744"/>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2454788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1441-43DB-4449-BC50-C61DE93A25B4}"/>
              </a:ext>
            </a:extLst>
          </p:cNvPr>
          <p:cNvSpPr>
            <a:spLocks noGrp="1"/>
          </p:cNvSpPr>
          <p:nvPr>
            <p:ph type="title"/>
          </p:nvPr>
        </p:nvSpPr>
        <p:spPr/>
        <p:txBody>
          <a:bodyPr/>
          <a:lstStyle/>
          <a:p>
            <a:r>
              <a:rPr lang="en-US"/>
              <a:t>Configuring Required Permissions</a:t>
            </a:r>
            <a:endParaRPr lang="en-US" dirty="0"/>
          </a:p>
        </p:txBody>
      </p:sp>
      <p:sp>
        <p:nvSpPr>
          <p:cNvPr id="4" name="Content Placeholder 3">
            <a:extLst>
              <a:ext uri="{FF2B5EF4-FFF2-40B4-BE49-F238E27FC236}">
                <a16:creationId xmlns:a16="http://schemas.microsoft.com/office/drawing/2014/main" id="{C57DEFAB-9C76-4C6D-B11D-92F6BAA6051F}"/>
              </a:ext>
            </a:extLst>
          </p:cNvPr>
          <p:cNvSpPr>
            <a:spLocks noGrp="1"/>
          </p:cNvSpPr>
          <p:nvPr>
            <p:ph sz="quarter" idx="10"/>
          </p:nvPr>
        </p:nvSpPr>
        <p:spPr>
          <a:xfrm>
            <a:off x="584200" y="1219200"/>
            <a:ext cx="11018838" cy="1908215"/>
          </a:xfrm>
        </p:spPr>
        <p:txBody>
          <a:bodyPr/>
          <a:lstStyle/>
          <a:p>
            <a:r>
              <a:rPr lang="en-US" dirty="0"/>
              <a:t>Application configured with permissions</a:t>
            </a:r>
          </a:p>
          <a:p>
            <a:pPr lvl="1"/>
            <a:r>
              <a:rPr lang="en-US" dirty="0"/>
              <a:t>Default permissions allows user authentication – but that's it</a:t>
            </a:r>
          </a:p>
          <a:p>
            <a:pPr lvl="1"/>
            <a:r>
              <a:rPr lang="en-US" dirty="0"/>
              <a:t>To use APIs, you can assign permissions to the application</a:t>
            </a:r>
          </a:p>
          <a:p>
            <a:pPr lvl="1"/>
            <a:r>
              <a:rPr lang="en-US" dirty="0"/>
              <a:t>This was required when using Azure AD v1 endpoint and ADAL</a:t>
            </a:r>
          </a:p>
          <a:p>
            <a:pPr lvl="1"/>
            <a:r>
              <a:rPr lang="en-US" dirty="0"/>
              <a:t>This is now optional when using Azure AD v2 endpoint and MSAL</a:t>
            </a:r>
          </a:p>
        </p:txBody>
      </p:sp>
      <p:pic>
        <p:nvPicPr>
          <p:cNvPr id="5" name="Picture 4">
            <a:extLst>
              <a:ext uri="{FF2B5EF4-FFF2-40B4-BE49-F238E27FC236}">
                <a16:creationId xmlns:a16="http://schemas.microsoft.com/office/drawing/2014/main" id="{769170A4-85DD-445E-B12C-B0D33481843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2889" y="3335416"/>
            <a:ext cx="9198983" cy="2976893"/>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1706591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ED9D-1F7B-4B36-9D2A-30300FC9B4F2}"/>
              </a:ext>
            </a:extLst>
          </p:cNvPr>
          <p:cNvSpPr>
            <a:spLocks noGrp="1"/>
          </p:cNvSpPr>
          <p:nvPr>
            <p:ph type="title"/>
          </p:nvPr>
        </p:nvSpPr>
        <p:spPr/>
        <p:txBody>
          <a:bodyPr/>
          <a:lstStyle/>
          <a:p>
            <a:r>
              <a:rPr lang="en-US" dirty="0"/>
              <a:t>Registering Azure AD Apps with PowerShell</a:t>
            </a:r>
          </a:p>
        </p:txBody>
      </p:sp>
      <p:pic>
        <p:nvPicPr>
          <p:cNvPr id="4" name="Picture 3">
            <a:extLst>
              <a:ext uri="{FF2B5EF4-FFF2-40B4-BE49-F238E27FC236}">
                <a16:creationId xmlns:a16="http://schemas.microsoft.com/office/drawing/2014/main" id="{80E26FE0-2393-49D8-A450-113AC5C11AD0}"/>
              </a:ext>
            </a:extLst>
          </p:cNvPr>
          <p:cNvPicPr>
            <a:picLocks noChangeAspect="1"/>
          </p:cNvPicPr>
          <p:nvPr/>
        </p:nvPicPr>
        <p:blipFill>
          <a:blip r:embed="rId2"/>
          <a:stretch>
            <a:fillRect/>
          </a:stretch>
        </p:blipFill>
        <p:spPr>
          <a:xfrm>
            <a:off x="657089" y="1285568"/>
            <a:ext cx="9568545" cy="4879258"/>
          </a:xfrm>
          <a:prstGeom prst="rect">
            <a:avLst/>
          </a:prstGeom>
          <a:ln>
            <a:solidFill>
              <a:schemeClr val="tx1">
                <a:lumMod val="50000"/>
                <a:lumOff val="50000"/>
              </a:schemeClr>
            </a:solidFill>
          </a:ln>
        </p:spPr>
      </p:pic>
    </p:spTree>
    <p:extLst>
      <p:ext uri="{BB962C8B-B14F-4D97-AF65-F5344CB8AC3E}">
        <p14:creationId xmlns:p14="http://schemas.microsoft.com/office/powerpoint/2010/main" val="128631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5011-8DEE-429C-82AA-481CCB19C9B7}"/>
              </a:ext>
            </a:extLst>
          </p:cNvPr>
          <p:cNvSpPr>
            <a:spLocks noGrp="1"/>
          </p:cNvSpPr>
          <p:nvPr>
            <p:ph type="title"/>
          </p:nvPr>
        </p:nvSpPr>
        <p:spPr/>
        <p:txBody>
          <a:bodyPr/>
          <a:lstStyle/>
          <a:p>
            <a:r>
              <a:rPr lang="en-US" dirty="0"/>
              <a:t>Microsoft Authentication Library (MSAL .NET)</a:t>
            </a:r>
          </a:p>
        </p:txBody>
      </p:sp>
      <p:sp>
        <p:nvSpPr>
          <p:cNvPr id="3" name="Content Placeholder 2">
            <a:extLst>
              <a:ext uri="{FF2B5EF4-FFF2-40B4-BE49-F238E27FC236}">
                <a16:creationId xmlns:a16="http://schemas.microsoft.com/office/drawing/2014/main" id="{0CBA7946-DA9E-4852-A5BA-BD61E7606BBE}"/>
              </a:ext>
            </a:extLst>
          </p:cNvPr>
          <p:cNvSpPr>
            <a:spLocks noGrp="1"/>
          </p:cNvSpPr>
          <p:nvPr>
            <p:ph sz="quarter" idx="10"/>
          </p:nvPr>
        </p:nvSpPr>
        <p:spPr/>
        <p:txBody>
          <a:bodyPr>
            <a:normAutofit/>
          </a:bodyPr>
          <a:lstStyle/>
          <a:p>
            <a:r>
              <a:rPr lang="en-US" sz="2400" dirty="0"/>
              <a:t>Developing with the Microsoft Authentication Library for .NET</a:t>
            </a:r>
          </a:p>
          <a:p>
            <a:pPr lvl="1"/>
            <a:r>
              <a:rPr lang="en-US" dirty="0"/>
              <a:t>Provides assistance implementing authentication flows with Azure AD v2 Endpoint</a:t>
            </a:r>
          </a:p>
          <a:p>
            <a:pPr lvl="1"/>
            <a:r>
              <a:rPr lang="en-US" dirty="0"/>
              <a:t>Added to project as </a:t>
            </a:r>
            <a:r>
              <a:rPr lang="en-US" sz="1600" b="1" dirty="0" err="1">
                <a:solidFill>
                  <a:schemeClr val="accent3">
                    <a:lumMod val="75000"/>
                  </a:schemeClr>
                </a:solidFill>
                <a:latin typeface="Lucida Console" panose="020B0609040504020204" pitchFamily="49" charset="0"/>
              </a:rPr>
              <a:t>Microsoft.Identity.Client</a:t>
            </a:r>
            <a:r>
              <a:rPr lang="en-US" dirty="0"/>
              <a:t> NuGet package</a:t>
            </a:r>
          </a:p>
          <a:p>
            <a:pPr lvl="1"/>
            <a:r>
              <a:rPr lang="en-US" dirty="0"/>
              <a:t>Provides different builder classes for </a:t>
            </a:r>
            <a:r>
              <a:rPr lang="en-US" i="1" dirty="0"/>
              <a:t>public clients</a:t>
            </a:r>
            <a:r>
              <a:rPr lang="en-US" dirty="0"/>
              <a:t> vs </a:t>
            </a:r>
            <a:r>
              <a:rPr lang="en-US" i="1" dirty="0"/>
              <a:t>confidential web clients</a:t>
            </a:r>
          </a:p>
          <a:p>
            <a:pPr lvl="1"/>
            <a:r>
              <a:rPr lang="en-US" dirty="0"/>
              <a:t>Provides built-in support for token caching and silent token acquisition</a:t>
            </a:r>
          </a:p>
          <a:p>
            <a:pPr lvl="1"/>
            <a:endParaRPr lang="en-US" dirty="0"/>
          </a:p>
        </p:txBody>
      </p:sp>
      <p:pic>
        <p:nvPicPr>
          <p:cNvPr id="4" name="Picture 3">
            <a:extLst>
              <a:ext uri="{FF2B5EF4-FFF2-40B4-BE49-F238E27FC236}">
                <a16:creationId xmlns:a16="http://schemas.microsoft.com/office/drawing/2014/main" id="{02EAA77F-FA87-4682-A7A8-D6E0EFD137E7}"/>
              </a:ext>
            </a:extLst>
          </p:cNvPr>
          <p:cNvPicPr/>
          <p:nvPr/>
        </p:nvPicPr>
        <p:blipFill rotWithShape="1">
          <a:blip r:embed="rId2" cstate="print">
            <a:extLst>
              <a:ext uri="{28A0092B-C50C-407E-A947-70E740481C1C}">
                <a14:useLocalDpi xmlns:a14="http://schemas.microsoft.com/office/drawing/2010/main" val="0"/>
              </a:ext>
            </a:extLst>
          </a:blip>
          <a:srcRect r="48525" b="32626"/>
          <a:stretch/>
        </p:blipFill>
        <p:spPr bwMode="auto">
          <a:xfrm>
            <a:off x="1048949" y="3281111"/>
            <a:ext cx="7619008" cy="2821857"/>
          </a:xfrm>
          <a:prstGeom prst="rect">
            <a:avLst/>
          </a:prstGeom>
          <a:noFill/>
          <a:ln>
            <a:solidFill>
              <a:schemeClr val="tx1"/>
            </a:solidFill>
          </a:ln>
        </p:spPr>
      </p:pic>
    </p:spTree>
    <p:extLst>
      <p:ext uri="{BB962C8B-B14F-4D97-AF65-F5344CB8AC3E}">
        <p14:creationId xmlns:p14="http://schemas.microsoft.com/office/powerpoint/2010/main" val="16862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8093-E691-4931-8033-7A1388FD9F8F}"/>
              </a:ext>
            </a:extLst>
          </p:cNvPr>
          <p:cNvSpPr>
            <a:spLocks noGrp="1"/>
          </p:cNvSpPr>
          <p:nvPr>
            <p:ph type="title"/>
          </p:nvPr>
        </p:nvSpPr>
        <p:spPr/>
        <p:txBody>
          <a:bodyPr/>
          <a:lstStyle/>
          <a:p>
            <a:r>
              <a:rPr lang="en-US" dirty="0"/>
              <a:t>Power BI Service API Scopes</a:t>
            </a:r>
          </a:p>
        </p:txBody>
      </p:sp>
      <p:sp>
        <p:nvSpPr>
          <p:cNvPr id="3" name="Content Placeholder 2">
            <a:extLst>
              <a:ext uri="{FF2B5EF4-FFF2-40B4-BE49-F238E27FC236}">
                <a16:creationId xmlns:a16="http://schemas.microsoft.com/office/drawing/2014/main" id="{6FDB3527-EF15-406C-A396-483F58744422}"/>
              </a:ext>
            </a:extLst>
          </p:cNvPr>
          <p:cNvSpPr>
            <a:spLocks noGrp="1"/>
          </p:cNvSpPr>
          <p:nvPr>
            <p:ph sz="quarter" idx="10"/>
          </p:nvPr>
        </p:nvSpPr>
        <p:spPr/>
        <p:txBody>
          <a:bodyPr>
            <a:normAutofit/>
          </a:bodyPr>
          <a:lstStyle/>
          <a:p>
            <a:r>
              <a:rPr lang="en-US" sz="2400" dirty="0"/>
              <a:t>Azure AD V2 endpoint requires passing scopes</a:t>
            </a:r>
          </a:p>
          <a:p>
            <a:pPr lvl="1"/>
            <a:r>
              <a:rPr lang="en-US" dirty="0"/>
              <a:t>Scopes define permissions required in access token</a:t>
            </a:r>
          </a:p>
          <a:p>
            <a:pPr lvl="1"/>
            <a:r>
              <a:rPr lang="en-US" dirty="0"/>
              <a:t>Scopes defined as </a:t>
            </a:r>
            <a:r>
              <a:rPr lang="en-US" dirty="0">
                <a:solidFill>
                  <a:schemeClr val="accent5">
                    <a:lumMod val="75000"/>
                  </a:schemeClr>
                </a:solidFill>
              </a:rPr>
              <a:t>resource</a:t>
            </a:r>
            <a:r>
              <a:rPr lang="en-US" dirty="0"/>
              <a:t> + </a:t>
            </a:r>
            <a:r>
              <a:rPr lang="en-US" dirty="0">
                <a:solidFill>
                  <a:schemeClr val="accent6">
                    <a:lumMod val="75000"/>
                  </a:schemeClr>
                </a:solidFill>
              </a:rPr>
              <a:t>permission</a:t>
            </a:r>
            <a:br>
              <a:rPr lang="en-US" dirty="0"/>
            </a:br>
            <a:r>
              <a:rPr lang="en-US" sz="1200" b="1" dirty="0">
                <a:solidFill>
                  <a:schemeClr val="accent5">
                    <a:lumMod val="75000"/>
                  </a:schemeClr>
                </a:solidFill>
                <a:latin typeface="Lucida Console" panose="020B0609040504020204" pitchFamily="49" charset="0"/>
              </a:rPr>
              <a:t>https://analysis.windows.net/powerbi/api/</a:t>
            </a:r>
            <a:r>
              <a:rPr lang="en-US" sz="1200" b="1" dirty="0">
                <a:latin typeface="Lucida Console" panose="020B0609040504020204" pitchFamily="49" charset="0"/>
              </a:rPr>
              <a:t> + </a:t>
            </a:r>
            <a:r>
              <a:rPr lang="en-US" sz="1200" b="1" dirty="0" err="1">
                <a:solidFill>
                  <a:schemeClr val="accent6">
                    <a:lumMod val="75000"/>
                  </a:schemeClr>
                </a:solidFill>
                <a:latin typeface="Lucida Console" panose="020B0609040504020204" pitchFamily="49" charset="0"/>
              </a:rPr>
              <a:t>Report.ReadWrite.All</a:t>
            </a:r>
            <a:endParaRPr lang="en-US" b="1" dirty="0">
              <a:solidFill>
                <a:schemeClr val="accent6">
                  <a:lumMod val="75000"/>
                </a:schemeClr>
              </a:solidFill>
              <a:latin typeface="Lucida Console" panose="020B0609040504020204" pitchFamily="49" charset="0"/>
            </a:endParaRPr>
          </a:p>
        </p:txBody>
      </p:sp>
      <p:pic>
        <p:nvPicPr>
          <p:cNvPr id="4" name="Picture 3">
            <a:extLst>
              <a:ext uri="{FF2B5EF4-FFF2-40B4-BE49-F238E27FC236}">
                <a16:creationId xmlns:a16="http://schemas.microsoft.com/office/drawing/2014/main" id="{46E1415E-05FB-4EFE-A6D8-058CF6BDEDBC}"/>
              </a:ext>
            </a:extLst>
          </p:cNvPr>
          <p:cNvPicPr>
            <a:picLocks noChangeAspect="1"/>
          </p:cNvPicPr>
          <p:nvPr/>
        </p:nvPicPr>
        <p:blipFill>
          <a:blip r:embed="rId2"/>
          <a:stretch>
            <a:fillRect/>
          </a:stretch>
        </p:blipFill>
        <p:spPr>
          <a:xfrm>
            <a:off x="1064407" y="2751618"/>
            <a:ext cx="6738938" cy="3649182"/>
          </a:xfrm>
          <a:prstGeom prst="rect">
            <a:avLst/>
          </a:prstGeom>
          <a:ln>
            <a:solidFill>
              <a:schemeClr val="tx1"/>
            </a:solidFill>
          </a:ln>
        </p:spPr>
      </p:pic>
    </p:spTree>
    <p:extLst>
      <p:ext uri="{BB962C8B-B14F-4D97-AF65-F5344CB8AC3E}">
        <p14:creationId xmlns:p14="http://schemas.microsoft.com/office/powerpoint/2010/main" val="1831113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p:txBody>
          <a:bodyPr/>
          <a:lstStyle/>
          <a:p>
            <a:r>
              <a:rPr lang="en-US" dirty="0"/>
              <a:t>Interactive Access Token Acquisition</a:t>
            </a:r>
          </a:p>
        </p:txBody>
      </p:sp>
      <p:sp>
        <p:nvSpPr>
          <p:cNvPr id="4" name="Content Placeholder 3">
            <a:extLst>
              <a:ext uri="{FF2B5EF4-FFF2-40B4-BE49-F238E27FC236}">
                <a16:creationId xmlns:a16="http://schemas.microsoft.com/office/drawing/2014/main" id="{B0FC504A-EDCB-4114-B519-3D0B6A7D91AD}"/>
              </a:ext>
            </a:extLst>
          </p:cNvPr>
          <p:cNvSpPr>
            <a:spLocks noGrp="1"/>
          </p:cNvSpPr>
          <p:nvPr>
            <p:ph sz="quarter" idx="10"/>
          </p:nvPr>
        </p:nvSpPr>
        <p:spPr>
          <a:xfrm>
            <a:off x="584200" y="1219200"/>
            <a:ext cx="11018838" cy="1908215"/>
          </a:xfrm>
        </p:spPr>
        <p:txBody>
          <a:bodyPr/>
          <a:lstStyle/>
          <a:p>
            <a:r>
              <a:rPr lang="en-US" dirty="0"/>
              <a:t>Flow implemented using </a:t>
            </a:r>
            <a:r>
              <a:rPr lang="en-US" dirty="0" err="1">
                <a:solidFill>
                  <a:schemeClr val="accent3">
                    <a:lumMod val="75000"/>
                  </a:schemeClr>
                </a:solidFill>
              </a:rPr>
              <a:t>PublicClientApplication</a:t>
            </a:r>
            <a:r>
              <a:rPr lang="en-US" dirty="0"/>
              <a:t> object</a:t>
            </a:r>
          </a:p>
          <a:p>
            <a:pPr lvl="1"/>
            <a:r>
              <a:rPr lang="en-US" dirty="0"/>
              <a:t>Created using </a:t>
            </a:r>
            <a:r>
              <a:rPr lang="en-US" dirty="0" err="1">
                <a:solidFill>
                  <a:schemeClr val="accent3">
                    <a:lumMod val="75000"/>
                  </a:schemeClr>
                </a:solidFill>
              </a:rPr>
              <a:t>PublicClientApplicationBuilder</a:t>
            </a:r>
            <a:r>
              <a:rPr lang="en-US" dirty="0"/>
              <a:t> object</a:t>
            </a:r>
          </a:p>
          <a:p>
            <a:pPr lvl="1"/>
            <a:r>
              <a:rPr lang="en-US" dirty="0"/>
              <a:t>Requires passing redirect URI that matches redirect URI that is registered</a:t>
            </a:r>
          </a:p>
          <a:p>
            <a:pPr lvl="1"/>
            <a:r>
              <a:rPr lang="en-US" dirty="0"/>
              <a:t>You can control prompting behavior</a:t>
            </a:r>
          </a:p>
          <a:p>
            <a:pPr lvl="1"/>
            <a:endParaRPr lang="en-US" dirty="0"/>
          </a:p>
        </p:txBody>
      </p:sp>
      <p:pic>
        <p:nvPicPr>
          <p:cNvPr id="3" name="Picture 2">
            <a:extLst>
              <a:ext uri="{FF2B5EF4-FFF2-40B4-BE49-F238E27FC236}">
                <a16:creationId xmlns:a16="http://schemas.microsoft.com/office/drawing/2014/main" id="{49CCC260-8545-41F9-984F-92A02FED5571}"/>
              </a:ext>
            </a:extLst>
          </p:cNvPr>
          <p:cNvPicPr>
            <a:picLocks noChangeAspect="1"/>
          </p:cNvPicPr>
          <p:nvPr/>
        </p:nvPicPr>
        <p:blipFill>
          <a:blip r:embed="rId2"/>
          <a:stretch>
            <a:fillRect/>
          </a:stretch>
        </p:blipFill>
        <p:spPr>
          <a:xfrm>
            <a:off x="1033068" y="3037888"/>
            <a:ext cx="7165360" cy="2600912"/>
          </a:xfrm>
          <a:prstGeom prst="rect">
            <a:avLst/>
          </a:prstGeom>
          <a:ln>
            <a:solidFill>
              <a:schemeClr val="tx1"/>
            </a:solidFill>
          </a:ln>
        </p:spPr>
      </p:pic>
    </p:spTree>
    <p:extLst>
      <p:ext uri="{BB962C8B-B14F-4D97-AF65-F5344CB8AC3E}">
        <p14:creationId xmlns:p14="http://schemas.microsoft.com/office/powerpoint/2010/main" val="403928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p:txBody>
          <a:bodyPr/>
          <a:lstStyle/>
          <a:p>
            <a:r>
              <a:rPr lang="en-US" dirty="0"/>
              <a:t>User Credential Password Flow</a:t>
            </a:r>
          </a:p>
        </p:txBody>
      </p:sp>
      <p:sp>
        <p:nvSpPr>
          <p:cNvPr id="5" name="Content Placeholder 4">
            <a:extLst>
              <a:ext uri="{FF2B5EF4-FFF2-40B4-BE49-F238E27FC236}">
                <a16:creationId xmlns:a16="http://schemas.microsoft.com/office/drawing/2014/main" id="{57A5CA5E-5C0A-475C-96A8-29BD5652F663}"/>
              </a:ext>
            </a:extLst>
          </p:cNvPr>
          <p:cNvSpPr>
            <a:spLocks noGrp="1"/>
          </p:cNvSpPr>
          <p:nvPr>
            <p:ph sz="quarter" idx="10"/>
          </p:nvPr>
        </p:nvSpPr>
        <p:spPr/>
        <p:txBody>
          <a:bodyPr/>
          <a:lstStyle/>
          <a:p>
            <a:r>
              <a:rPr lang="en-US" dirty="0"/>
              <a:t>MSAL supports user credential password flow</a:t>
            </a:r>
          </a:p>
          <a:p>
            <a:pPr lvl="1"/>
            <a:r>
              <a:rPr lang="en-US" dirty="0"/>
              <a:t>Authentication performed by passing user password across the network</a:t>
            </a:r>
          </a:p>
          <a:p>
            <a:pPr lvl="1"/>
            <a:r>
              <a:rPr lang="en-US" dirty="0"/>
              <a:t>Microsoft recommends against using this flow in production scenarios</a:t>
            </a:r>
          </a:p>
          <a:p>
            <a:pPr lvl="1"/>
            <a:endParaRPr lang="en-US" dirty="0"/>
          </a:p>
        </p:txBody>
      </p:sp>
      <p:pic>
        <p:nvPicPr>
          <p:cNvPr id="4" name="Picture 3">
            <a:extLst>
              <a:ext uri="{FF2B5EF4-FFF2-40B4-BE49-F238E27FC236}">
                <a16:creationId xmlns:a16="http://schemas.microsoft.com/office/drawing/2014/main" id="{D2BB1F78-ED97-4E09-A3C2-BF8530B551C4}"/>
              </a:ext>
            </a:extLst>
          </p:cNvPr>
          <p:cNvPicPr>
            <a:picLocks noChangeAspect="1"/>
          </p:cNvPicPr>
          <p:nvPr/>
        </p:nvPicPr>
        <p:blipFill>
          <a:blip r:embed="rId2"/>
          <a:stretch>
            <a:fillRect/>
          </a:stretch>
        </p:blipFill>
        <p:spPr>
          <a:xfrm>
            <a:off x="1066866" y="2552588"/>
            <a:ext cx="10427578" cy="3536485"/>
          </a:xfrm>
          <a:prstGeom prst="rect">
            <a:avLst/>
          </a:prstGeom>
          <a:ln>
            <a:solidFill>
              <a:schemeClr val="tx1"/>
            </a:solidFill>
          </a:ln>
        </p:spPr>
      </p:pic>
    </p:spTree>
    <p:extLst>
      <p:ext uri="{BB962C8B-B14F-4D97-AF65-F5344CB8AC3E}">
        <p14:creationId xmlns:p14="http://schemas.microsoft.com/office/powerpoint/2010/main" val="778677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1031-9292-42ED-9ACF-400DFBE2D82D}"/>
              </a:ext>
            </a:extLst>
          </p:cNvPr>
          <p:cNvSpPr>
            <a:spLocks noGrp="1"/>
          </p:cNvSpPr>
          <p:nvPr>
            <p:ph type="title"/>
          </p:nvPr>
        </p:nvSpPr>
        <p:spPr/>
        <p:txBody>
          <a:bodyPr/>
          <a:lstStyle/>
          <a:p>
            <a:r>
              <a:rPr lang="en-US" dirty="0"/>
              <a:t>Token Caching for Public Client with MSAL</a:t>
            </a:r>
          </a:p>
        </p:txBody>
      </p:sp>
      <p:sp>
        <p:nvSpPr>
          <p:cNvPr id="3" name="Content Placeholder 2">
            <a:extLst>
              <a:ext uri="{FF2B5EF4-FFF2-40B4-BE49-F238E27FC236}">
                <a16:creationId xmlns:a16="http://schemas.microsoft.com/office/drawing/2014/main" id="{24D515DA-CB67-42CB-8B18-BDB785EE53A6}"/>
              </a:ext>
            </a:extLst>
          </p:cNvPr>
          <p:cNvSpPr>
            <a:spLocks noGrp="1"/>
          </p:cNvSpPr>
          <p:nvPr>
            <p:ph sz="quarter" idx="10"/>
          </p:nvPr>
        </p:nvSpPr>
        <p:spPr>
          <a:xfrm>
            <a:off x="583882" y="1281556"/>
            <a:ext cx="11018838" cy="4062651"/>
          </a:xfrm>
        </p:spPr>
        <p:txBody>
          <a:bodyPr/>
          <a:lstStyle/>
          <a:p>
            <a:r>
              <a:rPr lang="en-US" sz="2400" dirty="0"/>
              <a:t>Create a Token Cache Helper class</a:t>
            </a:r>
          </a:p>
          <a:p>
            <a:endParaRPr lang="en-US" sz="2400" dirty="0"/>
          </a:p>
          <a:p>
            <a:endParaRPr lang="en-US" sz="2400" dirty="0"/>
          </a:p>
          <a:p>
            <a:endParaRPr lang="en-US" sz="2400" dirty="0"/>
          </a:p>
          <a:p>
            <a:pPr lvl="1"/>
            <a:endParaRPr lang="en-US" sz="1600" dirty="0"/>
          </a:p>
          <a:p>
            <a:pPr lvl="1"/>
            <a:endParaRPr lang="en-US" sz="1600" dirty="0"/>
          </a:p>
          <a:p>
            <a:pPr lvl="1"/>
            <a:endParaRPr lang="en-US" sz="1600" dirty="0"/>
          </a:p>
          <a:p>
            <a:endParaRPr lang="en-US" sz="2400" dirty="0"/>
          </a:p>
          <a:p>
            <a:endParaRPr lang="en-US" sz="2400" dirty="0"/>
          </a:p>
          <a:p>
            <a:r>
              <a:rPr lang="en-US" sz="2400" dirty="0"/>
              <a:t>Enable token cache for application</a:t>
            </a:r>
          </a:p>
        </p:txBody>
      </p:sp>
      <p:pic>
        <p:nvPicPr>
          <p:cNvPr id="5" name="Picture 4">
            <a:extLst>
              <a:ext uri="{FF2B5EF4-FFF2-40B4-BE49-F238E27FC236}">
                <a16:creationId xmlns:a16="http://schemas.microsoft.com/office/drawing/2014/main" id="{22E2F9F2-A74F-4410-8EE1-2BD1E4EFBA86}"/>
              </a:ext>
            </a:extLst>
          </p:cNvPr>
          <p:cNvPicPr>
            <a:picLocks noChangeAspect="1"/>
          </p:cNvPicPr>
          <p:nvPr/>
        </p:nvPicPr>
        <p:blipFill>
          <a:blip r:embed="rId2"/>
          <a:stretch>
            <a:fillRect/>
          </a:stretch>
        </p:blipFill>
        <p:spPr>
          <a:xfrm>
            <a:off x="882794" y="5149121"/>
            <a:ext cx="4726848" cy="1033469"/>
          </a:xfrm>
          <a:prstGeom prst="rect">
            <a:avLst/>
          </a:prstGeom>
          <a:ln>
            <a:solidFill>
              <a:schemeClr val="tx1"/>
            </a:solidFill>
          </a:ln>
        </p:spPr>
      </p:pic>
      <p:pic>
        <p:nvPicPr>
          <p:cNvPr id="6" name="Picture 5">
            <a:extLst>
              <a:ext uri="{FF2B5EF4-FFF2-40B4-BE49-F238E27FC236}">
                <a16:creationId xmlns:a16="http://schemas.microsoft.com/office/drawing/2014/main" id="{A2007562-2EED-4CE8-8276-A2EC2E21B080}"/>
              </a:ext>
            </a:extLst>
          </p:cNvPr>
          <p:cNvPicPr>
            <a:picLocks noChangeAspect="1"/>
          </p:cNvPicPr>
          <p:nvPr/>
        </p:nvPicPr>
        <p:blipFill>
          <a:blip r:embed="rId3"/>
          <a:stretch>
            <a:fillRect/>
          </a:stretch>
        </p:blipFill>
        <p:spPr>
          <a:xfrm>
            <a:off x="882794" y="1658559"/>
            <a:ext cx="6855278" cy="2923831"/>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36A35F4C-36CB-430C-8027-A5B07E5B91E5}"/>
              </a:ext>
            </a:extLst>
          </p:cNvPr>
          <p:cNvPicPr>
            <a:picLocks noChangeAspect="1"/>
          </p:cNvPicPr>
          <p:nvPr/>
        </p:nvPicPr>
        <p:blipFill rotWithShape="1">
          <a:blip r:embed="rId4"/>
          <a:srcRect b="20199"/>
          <a:stretch/>
        </p:blipFill>
        <p:spPr>
          <a:xfrm>
            <a:off x="8513075" y="1590003"/>
            <a:ext cx="3678925" cy="5261080"/>
          </a:xfrm>
          <a:prstGeom prst="rect">
            <a:avLst/>
          </a:prstGeom>
        </p:spPr>
      </p:pic>
    </p:spTree>
    <p:extLst>
      <p:ext uri="{BB962C8B-B14F-4D97-AF65-F5344CB8AC3E}">
        <p14:creationId xmlns:p14="http://schemas.microsoft.com/office/powerpoint/2010/main" val="1332514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53B-29F2-4B28-B4CD-E4FDF4F76892}"/>
              </a:ext>
            </a:extLst>
          </p:cNvPr>
          <p:cNvSpPr>
            <a:spLocks noGrp="1"/>
          </p:cNvSpPr>
          <p:nvPr>
            <p:ph type="title"/>
          </p:nvPr>
        </p:nvSpPr>
        <p:spPr/>
        <p:txBody>
          <a:bodyPr/>
          <a:lstStyle/>
          <a:p>
            <a:r>
              <a:rPr lang="en-US" dirty="0"/>
              <a:t>Acquiring Access Token from the Token Cache</a:t>
            </a:r>
          </a:p>
        </p:txBody>
      </p:sp>
      <p:pic>
        <p:nvPicPr>
          <p:cNvPr id="5" name="Picture 4">
            <a:extLst>
              <a:ext uri="{FF2B5EF4-FFF2-40B4-BE49-F238E27FC236}">
                <a16:creationId xmlns:a16="http://schemas.microsoft.com/office/drawing/2014/main" id="{728157CC-53A0-46EA-A95D-D884CCC5FBFB}"/>
              </a:ext>
            </a:extLst>
          </p:cNvPr>
          <p:cNvPicPr>
            <a:picLocks noChangeAspect="1"/>
          </p:cNvPicPr>
          <p:nvPr/>
        </p:nvPicPr>
        <p:blipFill>
          <a:blip r:embed="rId2"/>
          <a:stretch>
            <a:fillRect/>
          </a:stretch>
        </p:blipFill>
        <p:spPr>
          <a:xfrm>
            <a:off x="681781" y="1219688"/>
            <a:ext cx="9825442" cy="5181112"/>
          </a:xfrm>
          <a:prstGeom prst="rect">
            <a:avLst/>
          </a:prstGeom>
          <a:ln>
            <a:solidFill>
              <a:schemeClr val="tx1"/>
            </a:solidFill>
          </a:ln>
        </p:spPr>
      </p:pic>
    </p:spTree>
    <p:extLst>
      <p:ext uri="{BB962C8B-B14F-4D97-AF65-F5344CB8AC3E}">
        <p14:creationId xmlns:p14="http://schemas.microsoft.com/office/powerpoint/2010/main" val="3807537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Embedding – The Big Picture</a:t>
            </a:r>
            <a:endParaRPr lang="en-US" dirty="0"/>
          </a:p>
        </p:txBody>
      </p:sp>
      <p:sp>
        <p:nvSpPr>
          <p:cNvPr id="18" name="Content Placeholder 17"/>
          <p:cNvSpPr>
            <a:spLocks noGrp="1"/>
          </p:cNvSpPr>
          <p:nvPr>
            <p:ph sz="quarter" idx="10"/>
          </p:nvPr>
        </p:nvSpPr>
        <p:spPr>
          <a:xfrm>
            <a:off x="584200" y="1219200"/>
            <a:ext cx="11018838" cy="2585323"/>
          </a:xfrm>
        </p:spPr>
        <p:txBody>
          <a:bodyPr/>
          <a:lstStyle/>
          <a:p>
            <a:r>
              <a:rPr lang="en-US" sz="2400" dirty="0"/>
              <a:t>User launches your app using a browser</a:t>
            </a:r>
          </a:p>
          <a:p>
            <a:r>
              <a:rPr lang="en-US" sz="2400" dirty="0"/>
              <a:t>App authenticates with Azure Active Directory and obtains access token </a:t>
            </a:r>
          </a:p>
          <a:p>
            <a:r>
              <a:rPr lang="en-US" sz="2400" dirty="0"/>
              <a:t>App uses access token to call to Power BI Service API</a:t>
            </a:r>
          </a:p>
          <a:p>
            <a:r>
              <a:rPr lang="en-US" sz="2400" dirty="0"/>
              <a:t>App retrieves data for embedded resource and passes it to browser.</a:t>
            </a:r>
          </a:p>
          <a:p>
            <a:r>
              <a:rPr lang="en-US" sz="2400" dirty="0"/>
              <a:t>Client-side code uses Power BI JavaScript API to create embedded resource</a:t>
            </a:r>
          </a:p>
          <a:p>
            <a:r>
              <a:rPr lang="en-US" sz="2400" dirty="0"/>
              <a:t>Embedded resource session created between browser and Power BI service</a:t>
            </a:r>
          </a:p>
        </p:txBody>
      </p:sp>
      <p:sp>
        <p:nvSpPr>
          <p:cNvPr id="15" name="Rectangle 14"/>
          <p:cNvSpPr/>
          <p:nvPr/>
        </p:nvSpPr>
        <p:spPr>
          <a:xfrm>
            <a:off x="3048000" y="4038600"/>
            <a:ext cx="5943600" cy="24788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lumMod val="20000"/>
                  <a:lumOff val="80000"/>
                </a:schemeClr>
              </a:solidFill>
            </a:endParaRPr>
          </a:p>
        </p:txBody>
      </p:sp>
      <p:sp>
        <p:nvSpPr>
          <p:cNvPr id="9" name="Rectangle 8"/>
          <p:cNvSpPr/>
          <p:nvPr/>
        </p:nvSpPr>
        <p:spPr>
          <a:xfrm>
            <a:off x="3342410" y="4381501"/>
            <a:ext cx="1223819" cy="79572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Browser</a:t>
            </a:r>
            <a:endParaRPr lang="en-US" sz="1500" dirty="0">
              <a:solidFill>
                <a:schemeClr val="tx1"/>
              </a:solidFill>
            </a:endParaRPr>
          </a:p>
        </p:txBody>
      </p:sp>
      <p:grpSp>
        <p:nvGrpSpPr>
          <p:cNvPr id="23" name="Group 22"/>
          <p:cNvGrpSpPr/>
          <p:nvPr/>
        </p:nvGrpSpPr>
        <p:grpSpPr>
          <a:xfrm>
            <a:off x="4627126" y="5209376"/>
            <a:ext cx="2154909" cy="844363"/>
            <a:chOff x="2486499" y="4990029"/>
            <a:chExt cx="2873212" cy="1125817"/>
          </a:xfrm>
        </p:grpSpPr>
        <p:sp>
          <p:nvSpPr>
            <p:cNvPr id="30" name="Rectangle 29"/>
            <p:cNvSpPr/>
            <p:nvPr/>
          </p:nvSpPr>
          <p:spPr>
            <a:xfrm>
              <a:off x="3602433" y="5215733"/>
              <a:ext cx="1757278" cy="90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Your App </a:t>
              </a:r>
            </a:p>
          </p:txBody>
        </p:sp>
        <p:cxnSp>
          <p:nvCxnSpPr>
            <p:cNvPr id="27" name="Straight Arrow Connector 26"/>
            <p:cNvCxnSpPr/>
            <p:nvPr/>
          </p:nvCxnSpPr>
          <p:spPr>
            <a:xfrm>
              <a:off x="2486499" y="4990029"/>
              <a:ext cx="1034737" cy="675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917740" y="5237681"/>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1</a:t>
              </a:r>
            </a:p>
          </p:txBody>
        </p:sp>
      </p:grpSp>
      <p:grpSp>
        <p:nvGrpSpPr>
          <p:cNvPr id="24" name="Group 23"/>
          <p:cNvGrpSpPr/>
          <p:nvPr/>
        </p:nvGrpSpPr>
        <p:grpSpPr>
          <a:xfrm>
            <a:off x="6825402" y="5740351"/>
            <a:ext cx="2050802" cy="708030"/>
            <a:chOff x="5417536" y="5698001"/>
            <a:chExt cx="2734402" cy="944040"/>
          </a:xfrm>
        </p:grpSpPr>
        <p:sp>
          <p:nvSpPr>
            <p:cNvPr id="33" name="Rectangle 32"/>
            <p:cNvSpPr/>
            <p:nvPr/>
          </p:nvSpPr>
          <p:spPr>
            <a:xfrm>
              <a:off x="6520180" y="5741928"/>
              <a:ext cx="1631758" cy="900113"/>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Azure AD</a:t>
              </a:r>
            </a:p>
          </p:txBody>
        </p:sp>
        <p:cxnSp>
          <p:nvCxnSpPr>
            <p:cNvPr id="39" name="Straight Arrow Connector 38"/>
            <p:cNvCxnSpPr/>
            <p:nvPr/>
          </p:nvCxnSpPr>
          <p:spPr>
            <a:xfrm>
              <a:off x="5430838" y="5698001"/>
              <a:ext cx="1048477" cy="380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5417536" y="5840517"/>
              <a:ext cx="1035040" cy="382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800697" y="5800297"/>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2</a:t>
              </a:r>
            </a:p>
          </p:txBody>
        </p:sp>
      </p:grpSp>
      <p:sp>
        <p:nvSpPr>
          <p:cNvPr id="31" name="Rectangle 30"/>
          <p:cNvSpPr/>
          <p:nvPr/>
        </p:nvSpPr>
        <p:spPr>
          <a:xfrm>
            <a:off x="7695146" y="4231680"/>
            <a:ext cx="1223819" cy="882058"/>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Power BI Service</a:t>
            </a:r>
          </a:p>
        </p:txBody>
      </p:sp>
      <p:grpSp>
        <p:nvGrpSpPr>
          <p:cNvPr id="32" name="Group 31"/>
          <p:cNvGrpSpPr/>
          <p:nvPr/>
        </p:nvGrpSpPr>
        <p:grpSpPr>
          <a:xfrm>
            <a:off x="6819903" y="5062929"/>
            <a:ext cx="814348" cy="549331"/>
            <a:chOff x="5410200" y="4794767"/>
            <a:chExt cx="1085797" cy="732441"/>
          </a:xfrm>
        </p:grpSpPr>
        <p:cxnSp>
          <p:nvCxnSpPr>
            <p:cNvPr id="52" name="Straight Arrow Connector 51"/>
            <p:cNvCxnSpPr/>
            <p:nvPr/>
          </p:nvCxnSpPr>
          <p:spPr>
            <a:xfrm flipV="1">
              <a:off x="5410200" y="4794767"/>
              <a:ext cx="1085797" cy="7324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009258" y="4867206"/>
              <a:ext cx="304801" cy="304800"/>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3</a:t>
              </a:r>
            </a:p>
          </p:txBody>
        </p:sp>
      </p:grpSp>
      <p:grpSp>
        <p:nvGrpSpPr>
          <p:cNvPr id="26" name="Group 25"/>
          <p:cNvGrpSpPr/>
          <p:nvPr/>
        </p:nvGrpSpPr>
        <p:grpSpPr>
          <a:xfrm>
            <a:off x="4679869" y="4868873"/>
            <a:ext cx="2921814" cy="609872"/>
            <a:chOff x="2556825" y="4536026"/>
            <a:chExt cx="3895752" cy="813163"/>
          </a:xfrm>
        </p:grpSpPr>
        <p:cxnSp>
          <p:nvCxnSpPr>
            <p:cNvPr id="53" name="Straight Arrow Connector 52"/>
            <p:cNvCxnSpPr/>
            <p:nvPr/>
          </p:nvCxnSpPr>
          <p:spPr>
            <a:xfrm flipH="1">
              <a:off x="5417536" y="4536026"/>
              <a:ext cx="1035041" cy="718216"/>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579841" y="4883169"/>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4</a:t>
              </a:r>
            </a:p>
          </p:txBody>
        </p:sp>
        <p:cxnSp>
          <p:nvCxnSpPr>
            <p:cNvPr id="60" name="Straight Arrow Connector 59"/>
            <p:cNvCxnSpPr/>
            <p:nvPr/>
          </p:nvCxnSpPr>
          <p:spPr>
            <a:xfrm flipH="1" flipV="1">
              <a:off x="2556825" y="4714350"/>
              <a:ext cx="978467" cy="634839"/>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2782811" y="4809055"/>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4</a:t>
              </a:r>
            </a:p>
          </p:txBody>
        </p:sp>
      </p:grpSp>
      <p:grpSp>
        <p:nvGrpSpPr>
          <p:cNvPr id="29" name="Group 28"/>
          <p:cNvGrpSpPr/>
          <p:nvPr/>
        </p:nvGrpSpPr>
        <p:grpSpPr>
          <a:xfrm>
            <a:off x="4794831" y="4577966"/>
            <a:ext cx="2806855" cy="228600"/>
            <a:chOff x="2797848" y="4148154"/>
            <a:chExt cx="3654728" cy="304800"/>
          </a:xfrm>
        </p:grpSpPr>
        <p:cxnSp>
          <p:nvCxnSpPr>
            <p:cNvPr id="66" name="Straight Arrow Connector 65"/>
            <p:cNvCxnSpPr/>
            <p:nvPr/>
          </p:nvCxnSpPr>
          <p:spPr>
            <a:xfrm flipV="1">
              <a:off x="2797848" y="4274088"/>
              <a:ext cx="3654728" cy="52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171828" y="4148154"/>
              <a:ext cx="304801" cy="304800"/>
            </a:xfrm>
            <a:prstGeom prst="ellipse">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9F002D"/>
                  </a:solidFill>
                </a:rPr>
                <a:t>6</a:t>
              </a:r>
            </a:p>
          </p:txBody>
        </p:sp>
      </p:grpSp>
      <p:grpSp>
        <p:nvGrpSpPr>
          <p:cNvPr id="34" name="Group 33"/>
          <p:cNvGrpSpPr/>
          <p:nvPr/>
        </p:nvGrpSpPr>
        <p:grpSpPr>
          <a:xfrm>
            <a:off x="4648203" y="4104422"/>
            <a:ext cx="424382" cy="456350"/>
            <a:chOff x="2398265" y="3516763"/>
            <a:chExt cx="565843" cy="608466"/>
          </a:xfrm>
        </p:grpSpPr>
        <p:sp>
          <p:nvSpPr>
            <p:cNvPr id="19" name="Freeform: Shape 18"/>
            <p:cNvSpPr/>
            <p:nvPr/>
          </p:nvSpPr>
          <p:spPr>
            <a:xfrm>
              <a:off x="2398265" y="3686436"/>
              <a:ext cx="540443" cy="438793"/>
            </a:xfrm>
            <a:custGeom>
              <a:avLst/>
              <a:gdLst>
                <a:gd name="connsiteX0" fmla="*/ 0 w 244776"/>
                <a:gd name="connsiteY0" fmla="*/ 126439 h 222795"/>
                <a:gd name="connsiteX1" fmla="*/ 46593 w 244776"/>
                <a:gd name="connsiteY1" fmla="*/ 15779 h 222795"/>
                <a:gd name="connsiteX2" fmla="*/ 157253 w 244776"/>
                <a:gd name="connsiteY2" fmla="*/ 9955 h 222795"/>
                <a:gd name="connsiteX3" fmla="*/ 244616 w 244776"/>
                <a:gd name="connsiteY3" fmla="*/ 103142 h 222795"/>
                <a:gd name="connsiteX4" fmla="*/ 180550 w 244776"/>
                <a:gd name="connsiteY4" fmla="*/ 207977 h 222795"/>
                <a:gd name="connsiteX5" fmla="*/ 168902 w 244776"/>
                <a:gd name="connsiteY5" fmla="*/ 219626 h 22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776" h="222795">
                  <a:moveTo>
                    <a:pt x="0" y="126439"/>
                  </a:moveTo>
                  <a:cubicBezTo>
                    <a:pt x="10192" y="80816"/>
                    <a:pt x="20384" y="35193"/>
                    <a:pt x="46593" y="15779"/>
                  </a:cubicBezTo>
                  <a:cubicBezTo>
                    <a:pt x="72802" y="-3635"/>
                    <a:pt x="124249" y="-4605"/>
                    <a:pt x="157253" y="9955"/>
                  </a:cubicBezTo>
                  <a:cubicBezTo>
                    <a:pt x="190257" y="24515"/>
                    <a:pt x="240733" y="70138"/>
                    <a:pt x="244616" y="103142"/>
                  </a:cubicBezTo>
                  <a:cubicBezTo>
                    <a:pt x="248499" y="136146"/>
                    <a:pt x="180550" y="207977"/>
                    <a:pt x="180550" y="207977"/>
                  </a:cubicBezTo>
                  <a:cubicBezTo>
                    <a:pt x="167931" y="227391"/>
                    <a:pt x="168416" y="223508"/>
                    <a:pt x="168902" y="219626"/>
                  </a:cubicBezTo>
                </a:path>
              </a:pathLst>
            </a:custGeom>
            <a:noFill/>
            <a:ln w="381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Oval 35"/>
            <p:cNvSpPr/>
            <p:nvPr/>
          </p:nvSpPr>
          <p:spPr>
            <a:xfrm>
              <a:off x="2659307" y="3516763"/>
              <a:ext cx="304801" cy="304800"/>
            </a:xfrm>
            <a:prstGeom prst="ellipse">
              <a:avLst/>
            </a:pr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5">
                      <a:lumMod val="50000"/>
                    </a:schemeClr>
                  </a:solidFill>
                </a:rPr>
                <a:t>5</a:t>
              </a:r>
            </a:p>
          </p:txBody>
        </p:sp>
      </p:grpSp>
      <p:sp>
        <p:nvSpPr>
          <p:cNvPr id="20" name="Rectangle 19"/>
          <p:cNvSpPr/>
          <p:nvPr/>
        </p:nvSpPr>
        <p:spPr>
          <a:xfrm>
            <a:off x="4280478" y="4456172"/>
            <a:ext cx="514350" cy="47226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Tree>
    <p:extLst>
      <p:ext uri="{BB962C8B-B14F-4D97-AF65-F5344CB8AC3E}">
        <p14:creationId xmlns:p14="http://schemas.microsoft.com/office/powerpoint/2010/main" val="2483143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ü"/>
            </a:pPr>
            <a:r>
              <a:rPr lang="en-US" dirty="0"/>
              <a:t>Microsoft Identity Platform 2.0</a:t>
            </a:r>
          </a:p>
          <a:p>
            <a:pPr marL="457200" indent="-457200">
              <a:buFont typeface="Wingdings" panose="05000000000000000000" pitchFamily="2" charset="2"/>
              <a:buChar char="Ø"/>
            </a:pPr>
            <a:r>
              <a:rPr lang="en-US" dirty="0"/>
              <a:t>Developing with the Power BI .NET SDK</a:t>
            </a:r>
          </a:p>
          <a:p>
            <a:pPr marL="457200" indent="-457200">
              <a:buFont typeface="Arial" panose="020B0604020202020204" pitchFamily="34" charset="0"/>
              <a:buChar char="•"/>
            </a:pPr>
            <a:r>
              <a:rPr lang="en-US" dirty="0"/>
              <a:t>Developing with the App-Owns-Data Model</a:t>
            </a:r>
          </a:p>
          <a:p>
            <a:pPr marL="457200" indent="-457200">
              <a:buFont typeface="Arial" panose="020B0604020202020204" pitchFamily="34" charset="0"/>
              <a:buChar char="•"/>
            </a:pPr>
            <a:r>
              <a:rPr lang="en-US" dirty="0"/>
              <a:t>Developing Single Page Applications (SPAs)</a:t>
            </a:r>
          </a:p>
          <a:p>
            <a:pPr marL="457200" indent="-457200">
              <a:buFont typeface="Arial" panose="020B0604020202020204" pitchFamily="34" charset="0"/>
              <a:buChar char="•"/>
            </a:pPr>
            <a:r>
              <a:rPr lang="en-US" dirty="0"/>
              <a:t>Developing Secure Web Applications</a:t>
            </a:r>
          </a:p>
        </p:txBody>
      </p:sp>
    </p:spTree>
    <p:extLst>
      <p:ext uri="{BB962C8B-B14F-4D97-AF65-F5344CB8AC3E}">
        <p14:creationId xmlns:p14="http://schemas.microsoft.com/office/powerpoint/2010/main" val="3982486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What Is the Power BI Service API?</a:t>
            </a:r>
          </a:p>
        </p:txBody>
      </p:sp>
      <p:sp>
        <p:nvSpPr>
          <p:cNvPr id="3" name="Content Placeholder 2"/>
          <p:cNvSpPr>
            <a:spLocks noGrp="1"/>
          </p:cNvSpPr>
          <p:nvPr>
            <p:ph sz="quarter" idx="10"/>
          </p:nvPr>
        </p:nvSpPr>
        <p:spPr/>
        <p:txBody>
          <a:bodyPr/>
          <a:lstStyle/>
          <a:p>
            <a:r>
              <a:rPr lang="en-US" dirty="0"/>
              <a:t>What is the Power BI Service API?</a:t>
            </a:r>
          </a:p>
          <a:p>
            <a:pPr lvl="1"/>
            <a:r>
              <a:rPr lang="en-US" dirty="0"/>
              <a:t>API built on OAuth2, OpenID Connect, REST and ODATA</a:t>
            </a:r>
          </a:p>
          <a:p>
            <a:pPr lvl="1"/>
            <a:r>
              <a:rPr lang="en-US" dirty="0"/>
              <a:t>API secured by Azure Active Directory (AAD)</a:t>
            </a:r>
          </a:p>
          <a:p>
            <a:pPr lvl="1"/>
            <a:r>
              <a:rPr lang="en-US" dirty="0"/>
              <a:t>API to program with workspaces, datasets, reports &amp; dashboards</a:t>
            </a:r>
          </a:p>
          <a:p>
            <a:pPr lvl="1"/>
            <a:r>
              <a:rPr lang="en-US" dirty="0"/>
              <a:t>API also often called “Power BI REST API”</a:t>
            </a:r>
          </a:p>
          <a:p>
            <a:endParaRPr lang="en-US" dirty="0"/>
          </a:p>
          <a:p>
            <a:r>
              <a:rPr lang="en-US" dirty="0"/>
              <a:t>What can you do with the Power BI Service API?</a:t>
            </a:r>
          </a:p>
          <a:p>
            <a:pPr lvl="1"/>
            <a:r>
              <a:rPr lang="en-US" dirty="0"/>
              <a:t>Publish PBIX project files</a:t>
            </a:r>
          </a:p>
          <a:p>
            <a:pPr lvl="1"/>
            <a:r>
              <a:rPr lang="en-US" dirty="0"/>
              <a:t>Update connection details and datasource credentials</a:t>
            </a:r>
          </a:p>
          <a:p>
            <a:pPr lvl="1"/>
            <a:r>
              <a:rPr lang="en-US" dirty="0"/>
              <a:t>Create workspaces and clone content across workspaces</a:t>
            </a:r>
          </a:p>
          <a:p>
            <a:pPr lvl="1"/>
            <a:r>
              <a:rPr lang="en-US" dirty="0"/>
              <a:t>Embed Power BI reports and dashboards tiles in web pages</a:t>
            </a:r>
          </a:p>
          <a:p>
            <a:pPr lvl="1"/>
            <a:r>
              <a:rPr lang="en-US" dirty="0"/>
              <a:t>Create streaming datasets in order to build real-time dashboards</a:t>
            </a:r>
          </a:p>
          <a:p>
            <a:pPr lvl="1"/>
            <a:endParaRPr lang="en-US" dirty="0"/>
          </a:p>
          <a:p>
            <a:pPr lvl="1"/>
            <a:endParaRPr lang="en-US" dirty="0"/>
          </a:p>
        </p:txBody>
      </p:sp>
    </p:spTree>
    <p:extLst>
      <p:ext uri="{BB962C8B-B14F-4D97-AF65-F5344CB8AC3E}">
        <p14:creationId xmlns:p14="http://schemas.microsoft.com/office/powerpoint/2010/main" val="75637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BC8C-FEB9-4C3F-B1C9-BDF058365E61}"/>
              </a:ext>
            </a:extLst>
          </p:cNvPr>
          <p:cNvSpPr>
            <a:spLocks noGrp="1"/>
          </p:cNvSpPr>
          <p:nvPr>
            <p:ph type="title"/>
          </p:nvPr>
        </p:nvSpPr>
        <p:spPr/>
        <p:txBody>
          <a:bodyPr/>
          <a:lstStyle/>
          <a:p>
            <a:r>
              <a:rPr lang="en-US" dirty="0"/>
              <a:t>Calling the Power BI Service API</a:t>
            </a:r>
            <a:br>
              <a:rPr lang="en-US" dirty="0"/>
            </a:br>
            <a:r>
              <a:rPr lang="en-US" sz="1800" dirty="0">
                <a:solidFill>
                  <a:schemeClr val="accent2"/>
                </a:solidFill>
              </a:rPr>
              <a:t>Direct REST calls without using the Power BI .NET SDK</a:t>
            </a:r>
            <a:endParaRPr lang="en-US" dirty="0">
              <a:solidFill>
                <a:schemeClr val="accent2"/>
              </a:solidFill>
            </a:endParaRPr>
          </a:p>
        </p:txBody>
      </p:sp>
      <p:pic>
        <p:nvPicPr>
          <p:cNvPr id="3" name="Picture 2">
            <a:extLst>
              <a:ext uri="{FF2B5EF4-FFF2-40B4-BE49-F238E27FC236}">
                <a16:creationId xmlns:a16="http://schemas.microsoft.com/office/drawing/2014/main" id="{0BA4D4B8-1861-4C17-A033-B5F4A34BB6E7}"/>
              </a:ext>
            </a:extLst>
          </p:cNvPr>
          <p:cNvPicPr>
            <a:picLocks noChangeAspect="1"/>
          </p:cNvPicPr>
          <p:nvPr/>
        </p:nvPicPr>
        <p:blipFill>
          <a:blip r:embed="rId2"/>
          <a:stretch>
            <a:fillRect/>
          </a:stretch>
        </p:blipFill>
        <p:spPr>
          <a:xfrm>
            <a:off x="666137" y="1432710"/>
            <a:ext cx="7896295" cy="3147796"/>
          </a:xfrm>
          <a:prstGeom prst="rect">
            <a:avLst/>
          </a:prstGeom>
          <a:ln>
            <a:solidFill>
              <a:schemeClr val="tx1"/>
            </a:solidFill>
          </a:ln>
        </p:spPr>
      </p:pic>
      <p:pic>
        <p:nvPicPr>
          <p:cNvPr id="4" name="Picture 3">
            <a:extLst>
              <a:ext uri="{FF2B5EF4-FFF2-40B4-BE49-F238E27FC236}">
                <a16:creationId xmlns:a16="http://schemas.microsoft.com/office/drawing/2014/main" id="{EDBEC6CC-21CE-4459-BA82-3A2678109E27}"/>
              </a:ext>
            </a:extLst>
          </p:cNvPr>
          <p:cNvPicPr>
            <a:picLocks noChangeAspect="1"/>
          </p:cNvPicPr>
          <p:nvPr/>
        </p:nvPicPr>
        <p:blipFill>
          <a:blip r:embed="rId3"/>
          <a:stretch>
            <a:fillRect/>
          </a:stretch>
        </p:blipFill>
        <p:spPr>
          <a:xfrm>
            <a:off x="659545" y="4804630"/>
            <a:ext cx="3445280" cy="1752600"/>
          </a:xfrm>
          <a:prstGeom prst="rect">
            <a:avLst/>
          </a:prstGeom>
          <a:ln>
            <a:solidFill>
              <a:schemeClr val="tx1"/>
            </a:solidFill>
          </a:ln>
        </p:spPr>
      </p:pic>
      <p:grpSp>
        <p:nvGrpSpPr>
          <p:cNvPr id="11" name="Group 10">
            <a:extLst>
              <a:ext uri="{FF2B5EF4-FFF2-40B4-BE49-F238E27FC236}">
                <a16:creationId xmlns:a16="http://schemas.microsoft.com/office/drawing/2014/main" id="{31C27986-75D7-4063-B267-DD1324145C1C}"/>
              </a:ext>
            </a:extLst>
          </p:cNvPr>
          <p:cNvGrpSpPr/>
          <p:nvPr/>
        </p:nvGrpSpPr>
        <p:grpSpPr>
          <a:xfrm>
            <a:off x="4399937" y="5071330"/>
            <a:ext cx="4585791" cy="1219200"/>
            <a:chOff x="3411984" y="4648200"/>
            <a:chExt cx="4677575" cy="1243602"/>
          </a:xfrm>
        </p:grpSpPr>
        <p:sp>
          <p:nvSpPr>
            <p:cNvPr id="6" name="Rectangle 5">
              <a:extLst>
                <a:ext uri="{FF2B5EF4-FFF2-40B4-BE49-F238E27FC236}">
                  <a16:creationId xmlns:a16="http://schemas.microsoft.com/office/drawing/2014/main" id="{593033D8-4E97-4C43-B505-3074B21AE8F2}"/>
                </a:ext>
              </a:extLst>
            </p:cNvPr>
            <p:cNvSpPr/>
            <p:nvPr/>
          </p:nvSpPr>
          <p:spPr>
            <a:xfrm>
              <a:off x="3411984" y="4648200"/>
              <a:ext cx="2442125" cy="1243595"/>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Your C# Code</a:t>
              </a:r>
            </a:p>
          </p:txBody>
        </p:sp>
        <p:sp>
          <p:nvSpPr>
            <p:cNvPr id="7" name="Rectangle 6">
              <a:extLst>
                <a:ext uri="{FF2B5EF4-FFF2-40B4-BE49-F238E27FC236}">
                  <a16:creationId xmlns:a16="http://schemas.microsoft.com/office/drawing/2014/main" id="{743C33A7-6025-4D71-B1FC-16FC572F9A67}"/>
                </a:ext>
              </a:extLst>
            </p:cNvPr>
            <p:cNvSpPr/>
            <p:nvPr/>
          </p:nvSpPr>
          <p:spPr>
            <a:xfrm>
              <a:off x="6553200" y="4648200"/>
              <a:ext cx="1536359" cy="1243602"/>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Power BI</a:t>
              </a:r>
            </a:p>
            <a:p>
              <a:pPr algn="ctr"/>
              <a:r>
                <a:rPr lang="en-US" sz="1200" dirty="0">
                  <a:solidFill>
                    <a:schemeClr val="tx1"/>
                  </a:solidFill>
                </a:rPr>
                <a:t>Service API</a:t>
              </a:r>
            </a:p>
          </p:txBody>
        </p:sp>
        <p:sp>
          <p:nvSpPr>
            <p:cNvPr id="8" name="Rectangle: Rounded Corners 7">
              <a:extLst>
                <a:ext uri="{FF2B5EF4-FFF2-40B4-BE49-F238E27FC236}">
                  <a16:creationId xmlns:a16="http://schemas.microsoft.com/office/drawing/2014/main" id="{8BC70D99-3D1F-41AB-A72C-BFC3AE33855E}"/>
                </a:ext>
              </a:extLst>
            </p:cNvPr>
            <p:cNvSpPr/>
            <p:nvPr/>
          </p:nvSpPr>
          <p:spPr>
            <a:xfrm>
              <a:off x="3564618" y="5008209"/>
              <a:ext cx="2145013" cy="681046"/>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dirty="0">
                  <a:solidFill>
                    <a:schemeClr val="tx1"/>
                  </a:solidFill>
                </a:rPr>
                <a:t>Executing HTTP Requests</a:t>
              </a:r>
            </a:p>
            <a:p>
              <a:pPr marL="171450" indent="-171450">
                <a:buFont typeface="Arial" panose="020B0604020202020204" pitchFamily="34" charset="0"/>
                <a:buChar char="•"/>
              </a:pPr>
              <a:r>
                <a:rPr lang="en-US" sz="900" dirty="0">
                  <a:solidFill>
                    <a:schemeClr val="tx1"/>
                  </a:solidFill>
                </a:rPr>
                <a:t>Capturing HTTP Responses</a:t>
              </a:r>
            </a:p>
            <a:p>
              <a:pPr marL="171450" indent="-171450">
                <a:buFont typeface="Arial" panose="020B0604020202020204" pitchFamily="34" charset="0"/>
                <a:buChar char="•"/>
              </a:pPr>
              <a:r>
                <a:rPr lang="en-US" sz="900" dirty="0">
                  <a:solidFill>
                    <a:schemeClr val="tx1"/>
                  </a:solidFill>
                </a:rPr>
                <a:t>Serializing/Deserializing JSON</a:t>
              </a:r>
            </a:p>
          </p:txBody>
        </p:sp>
        <p:cxnSp>
          <p:nvCxnSpPr>
            <p:cNvPr id="9" name="Straight Arrow Connector 8">
              <a:extLst>
                <a:ext uri="{FF2B5EF4-FFF2-40B4-BE49-F238E27FC236}">
                  <a16:creationId xmlns:a16="http://schemas.microsoft.com/office/drawing/2014/main" id="{F9CC9AF3-15F9-4E1A-ADDF-31213B3429D2}"/>
                </a:ext>
              </a:extLst>
            </p:cNvPr>
            <p:cNvCxnSpPr/>
            <p:nvPr/>
          </p:nvCxnSpPr>
          <p:spPr>
            <a:xfrm>
              <a:off x="5506611" y="5243700"/>
              <a:ext cx="13396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DFB007-AA25-48D3-AFED-7E9B3D7E2029}"/>
                </a:ext>
              </a:extLst>
            </p:cNvPr>
            <p:cNvCxnSpPr>
              <a:cxnSpLocks/>
            </p:cNvCxnSpPr>
            <p:nvPr/>
          </p:nvCxnSpPr>
          <p:spPr>
            <a:xfrm flipH="1">
              <a:off x="5506611" y="5440219"/>
              <a:ext cx="12210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5495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0590-4F0C-49E2-8EC6-83F94F3F5E68}"/>
              </a:ext>
            </a:extLst>
          </p:cNvPr>
          <p:cNvSpPr>
            <a:spLocks noGrp="1"/>
          </p:cNvSpPr>
          <p:nvPr>
            <p:ph type="title"/>
          </p:nvPr>
        </p:nvSpPr>
        <p:spPr/>
        <p:txBody>
          <a:bodyPr/>
          <a:lstStyle/>
          <a:p>
            <a:r>
              <a:rPr lang="en-US" dirty="0"/>
              <a:t>Power BI .NET SDK</a:t>
            </a:r>
          </a:p>
        </p:txBody>
      </p:sp>
      <p:sp>
        <p:nvSpPr>
          <p:cNvPr id="3" name="Content Placeholder 2">
            <a:extLst>
              <a:ext uri="{FF2B5EF4-FFF2-40B4-BE49-F238E27FC236}">
                <a16:creationId xmlns:a16="http://schemas.microsoft.com/office/drawing/2014/main" id="{6F7B760B-6942-4B4B-A558-1A59C57D2338}"/>
              </a:ext>
            </a:extLst>
          </p:cNvPr>
          <p:cNvSpPr>
            <a:spLocks noGrp="1"/>
          </p:cNvSpPr>
          <p:nvPr>
            <p:ph sz="quarter" idx="10"/>
          </p:nvPr>
        </p:nvSpPr>
        <p:spPr/>
        <p:txBody>
          <a:bodyPr>
            <a:normAutofit/>
          </a:bodyPr>
          <a:lstStyle/>
          <a:p>
            <a:r>
              <a:rPr lang="en-US" sz="2400" dirty="0"/>
              <a:t>Developing without the Power BI .NET SDK</a:t>
            </a:r>
          </a:p>
          <a:p>
            <a:pPr lvl="1"/>
            <a:endParaRPr lang="en-US" sz="1600" dirty="0"/>
          </a:p>
          <a:p>
            <a:pPr lvl="1"/>
            <a:endParaRPr lang="en-US" sz="1600" dirty="0"/>
          </a:p>
          <a:p>
            <a:endParaRPr lang="en-US" sz="2400" dirty="0"/>
          </a:p>
          <a:p>
            <a:endParaRPr lang="en-US" sz="2400" dirty="0"/>
          </a:p>
          <a:p>
            <a:endParaRPr lang="en-US" sz="2400" dirty="0"/>
          </a:p>
          <a:p>
            <a:r>
              <a:rPr lang="en-US" sz="2400" dirty="0"/>
              <a:t>Developing with the Power BI .NET SDK</a:t>
            </a:r>
          </a:p>
          <a:p>
            <a:endParaRPr lang="en-US" sz="2400" dirty="0"/>
          </a:p>
        </p:txBody>
      </p:sp>
      <p:grpSp>
        <p:nvGrpSpPr>
          <p:cNvPr id="5" name="Group 4">
            <a:extLst>
              <a:ext uri="{FF2B5EF4-FFF2-40B4-BE49-F238E27FC236}">
                <a16:creationId xmlns:a16="http://schemas.microsoft.com/office/drawing/2014/main" id="{6DBA63C2-6F52-4428-87F6-CDA83C551775}"/>
              </a:ext>
            </a:extLst>
          </p:cNvPr>
          <p:cNvGrpSpPr/>
          <p:nvPr/>
        </p:nvGrpSpPr>
        <p:grpSpPr>
          <a:xfrm>
            <a:off x="873035" y="1726632"/>
            <a:ext cx="6209054" cy="1616367"/>
            <a:chOff x="838200" y="2092909"/>
            <a:chExt cx="5325862" cy="1316116"/>
          </a:xfrm>
        </p:grpSpPr>
        <p:sp>
          <p:nvSpPr>
            <p:cNvPr id="4" name="Rectangle 3">
              <a:extLst>
                <a:ext uri="{FF2B5EF4-FFF2-40B4-BE49-F238E27FC236}">
                  <a16:creationId xmlns:a16="http://schemas.microsoft.com/office/drawing/2014/main" id="{0D57F283-31FC-4795-9921-FE412115338D}"/>
                </a:ext>
              </a:extLst>
            </p:cNvPr>
            <p:cNvSpPr/>
            <p:nvPr/>
          </p:nvSpPr>
          <p:spPr>
            <a:xfrm>
              <a:off x="838200" y="2092909"/>
              <a:ext cx="2438399" cy="1316109"/>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Your C# Code</a:t>
              </a:r>
            </a:p>
          </p:txBody>
        </p:sp>
        <p:sp>
          <p:nvSpPr>
            <p:cNvPr id="6" name="Rectangle 5">
              <a:extLst>
                <a:ext uri="{FF2B5EF4-FFF2-40B4-BE49-F238E27FC236}">
                  <a16:creationId xmlns:a16="http://schemas.microsoft.com/office/drawing/2014/main" id="{0B28A309-F9F9-4816-85A4-D3667D537A28}"/>
                </a:ext>
              </a:extLst>
            </p:cNvPr>
            <p:cNvSpPr/>
            <p:nvPr/>
          </p:nvSpPr>
          <p:spPr>
            <a:xfrm>
              <a:off x="3886200" y="2092910"/>
              <a:ext cx="2277862" cy="131611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Power BI</a:t>
              </a:r>
            </a:p>
            <a:p>
              <a:pPr algn="ctr"/>
              <a:r>
                <a:rPr lang="en-US" sz="1600" dirty="0">
                  <a:solidFill>
                    <a:schemeClr val="tx1"/>
                  </a:solidFill>
                </a:rPr>
                <a:t>Service API</a:t>
              </a:r>
            </a:p>
          </p:txBody>
        </p:sp>
        <p:sp>
          <p:nvSpPr>
            <p:cNvPr id="7" name="Rectangle: Rounded Corners 6">
              <a:extLst>
                <a:ext uri="{FF2B5EF4-FFF2-40B4-BE49-F238E27FC236}">
                  <a16:creationId xmlns:a16="http://schemas.microsoft.com/office/drawing/2014/main" id="{9FC2FBBF-9072-4A64-9563-E4515034C480}"/>
                </a:ext>
              </a:extLst>
            </p:cNvPr>
            <p:cNvSpPr/>
            <p:nvPr/>
          </p:nvSpPr>
          <p:spPr>
            <a:xfrm>
              <a:off x="990601" y="2473910"/>
              <a:ext cx="2141740" cy="720757"/>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Executing HTTP Requests</a:t>
              </a:r>
            </a:p>
            <a:p>
              <a:pPr marL="171450" indent="-171450">
                <a:buFont typeface="Arial" panose="020B0604020202020204" pitchFamily="34" charset="0"/>
                <a:buChar char="•"/>
              </a:pPr>
              <a:r>
                <a:rPr lang="en-US" sz="1050" dirty="0">
                  <a:solidFill>
                    <a:schemeClr val="tx1"/>
                  </a:solidFill>
                </a:rPr>
                <a:t>Capturing HTTP Responses</a:t>
              </a:r>
            </a:p>
            <a:p>
              <a:pPr marL="171450" indent="-171450">
                <a:buFont typeface="Arial" panose="020B0604020202020204" pitchFamily="34" charset="0"/>
                <a:buChar char="•"/>
              </a:pPr>
              <a:r>
                <a:rPr lang="en-US" sz="1050" dirty="0">
                  <a:solidFill>
                    <a:schemeClr val="tx1"/>
                  </a:solidFill>
                </a:rPr>
                <a:t>Serializing/Deserializing JSON</a:t>
              </a:r>
            </a:p>
          </p:txBody>
        </p:sp>
        <p:cxnSp>
          <p:nvCxnSpPr>
            <p:cNvPr id="9" name="Straight Arrow Connector 8">
              <a:extLst>
                <a:ext uri="{FF2B5EF4-FFF2-40B4-BE49-F238E27FC236}">
                  <a16:creationId xmlns:a16="http://schemas.microsoft.com/office/drawing/2014/main" id="{EF58F27F-EA4B-4CE1-8767-565C33BB5BED}"/>
                </a:ext>
              </a:extLst>
            </p:cNvPr>
            <p:cNvCxnSpPr/>
            <p:nvPr/>
          </p:nvCxnSpPr>
          <p:spPr>
            <a:xfrm>
              <a:off x="2929631" y="2723132"/>
              <a:ext cx="13375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F7C5FE5-261B-4694-8E99-8F54E0971F26}"/>
                </a:ext>
              </a:extLst>
            </p:cNvPr>
            <p:cNvCxnSpPr>
              <a:cxnSpLocks/>
            </p:cNvCxnSpPr>
            <p:nvPr/>
          </p:nvCxnSpPr>
          <p:spPr>
            <a:xfrm flipH="1">
              <a:off x="2929631" y="2931110"/>
              <a:ext cx="1219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0428934-DC4F-40E7-93A2-ED1353C98D32}"/>
              </a:ext>
            </a:extLst>
          </p:cNvPr>
          <p:cNvGrpSpPr/>
          <p:nvPr/>
        </p:nvGrpSpPr>
        <p:grpSpPr>
          <a:xfrm>
            <a:off x="873035" y="4101945"/>
            <a:ext cx="6172201" cy="2276091"/>
            <a:chOff x="838199" y="4389506"/>
            <a:chExt cx="5325863" cy="1813065"/>
          </a:xfrm>
        </p:grpSpPr>
        <p:sp>
          <p:nvSpPr>
            <p:cNvPr id="13" name="Rectangle 12">
              <a:extLst>
                <a:ext uri="{FF2B5EF4-FFF2-40B4-BE49-F238E27FC236}">
                  <a16:creationId xmlns:a16="http://schemas.microsoft.com/office/drawing/2014/main" id="{D87DE4A2-0A67-4002-BB48-335FD874739F}"/>
                </a:ext>
              </a:extLst>
            </p:cNvPr>
            <p:cNvSpPr/>
            <p:nvPr/>
          </p:nvSpPr>
          <p:spPr>
            <a:xfrm>
              <a:off x="838200" y="4886455"/>
              <a:ext cx="2438399" cy="131610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chemeClr val="tx1"/>
                  </a:solidFill>
                </a:rPr>
                <a:t>Power BI .NET SDK</a:t>
              </a:r>
            </a:p>
          </p:txBody>
        </p:sp>
        <p:sp>
          <p:nvSpPr>
            <p:cNvPr id="14" name="Rectangle 13">
              <a:extLst>
                <a:ext uri="{FF2B5EF4-FFF2-40B4-BE49-F238E27FC236}">
                  <a16:creationId xmlns:a16="http://schemas.microsoft.com/office/drawing/2014/main" id="{7628E0E9-D2AE-4E2F-9EFA-21CBCD46DA9C}"/>
                </a:ext>
              </a:extLst>
            </p:cNvPr>
            <p:cNvSpPr/>
            <p:nvPr/>
          </p:nvSpPr>
          <p:spPr>
            <a:xfrm>
              <a:off x="3886200" y="4389506"/>
              <a:ext cx="2277862" cy="18130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Power BI</a:t>
              </a:r>
            </a:p>
            <a:p>
              <a:pPr algn="ctr"/>
              <a:r>
                <a:rPr lang="en-US" sz="1600" dirty="0">
                  <a:solidFill>
                    <a:schemeClr val="tx1"/>
                  </a:solidFill>
                </a:rPr>
                <a:t>Service API</a:t>
              </a:r>
            </a:p>
          </p:txBody>
        </p:sp>
        <p:sp>
          <p:nvSpPr>
            <p:cNvPr id="15" name="Rectangle: Rounded Corners 14">
              <a:extLst>
                <a:ext uri="{FF2B5EF4-FFF2-40B4-BE49-F238E27FC236}">
                  <a16:creationId xmlns:a16="http://schemas.microsoft.com/office/drawing/2014/main" id="{2299CEA6-DEA3-4A5A-B52D-CDA27B912123}"/>
                </a:ext>
              </a:extLst>
            </p:cNvPr>
            <p:cNvSpPr/>
            <p:nvPr/>
          </p:nvSpPr>
          <p:spPr>
            <a:xfrm>
              <a:off x="990600" y="5065157"/>
              <a:ext cx="2141740" cy="720757"/>
            </a:xfrm>
            <a:prstGeom prst="round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Executing HTTP Requests</a:t>
              </a:r>
            </a:p>
            <a:p>
              <a:pPr marL="171450" indent="-171450">
                <a:buFont typeface="Arial" panose="020B0604020202020204" pitchFamily="34" charset="0"/>
                <a:buChar char="•"/>
              </a:pPr>
              <a:r>
                <a:rPr lang="en-US" sz="1050" dirty="0">
                  <a:solidFill>
                    <a:schemeClr val="tx1"/>
                  </a:solidFill>
                </a:rPr>
                <a:t>Capturing HTTP Responses</a:t>
              </a:r>
            </a:p>
            <a:p>
              <a:pPr marL="171450" indent="-171450">
                <a:buFont typeface="Arial" panose="020B0604020202020204" pitchFamily="34" charset="0"/>
                <a:buChar char="•"/>
              </a:pPr>
              <a:r>
                <a:rPr lang="en-US" sz="1050" dirty="0">
                  <a:solidFill>
                    <a:schemeClr val="tx1"/>
                  </a:solidFill>
                </a:rPr>
                <a:t>Serializing/Deserializing JSON</a:t>
              </a:r>
            </a:p>
          </p:txBody>
        </p:sp>
        <p:cxnSp>
          <p:nvCxnSpPr>
            <p:cNvPr id="16" name="Straight Arrow Connector 15">
              <a:extLst>
                <a:ext uri="{FF2B5EF4-FFF2-40B4-BE49-F238E27FC236}">
                  <a16:creationId xmlns:a16="http://schemas.microsoft.com/office/drawing/2014/main" id="{92C98ABB-9817-47E9-9315-844F7CFF1A47}"/>
                </a:ext>
              </a:extLst>
            </p:cNvPr>
            <p:cNvCxnSpPr/>
            <p:nvPr/>
          </p:nvCxnSpPr>
          <p:spPr>
            <a:xfrm>
              <a:off x="2929631" y="5314379"/>
              <a:ext cx="13375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E0F4C89-6438-4E59-966B-21CEB185BE0B}"/>
                </a:ext>
              </a:extLst>
            </p:cNvPr>
            <p:cNvCxnSpPr>
              <a:cxnSpLocks/>
            </p:cNvCxnSpPr>
            <p:nvPr/>
          </p:nvCxnSpPr>
          <p:spPr>
            <a:xfrm flipH="1">
              <a:off x="2929631" y="5522357"/>
              <a:ext cx="1219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48F7A12-3E79-4039-A539-EBB1BB191E25}"/>
                </a:ext>
              </a:extLst>
            </p:cNvPr>
            <p:cNvSpPr/>
            <p:nvPr/>
          </p:nvSpPr>
          <p:spPr>
            <a:xfrm>
              <a:off x="838199" y="4389506"/>
              <a:ext cx="2438399" cy="400036"/>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Your C# Code</a:t>
              </a:r>
            </a:p>
          </p:txBody>
        </p:sp>
      </p:grpSp>
      <p:sp>
        <p:nvSpPr>
          <p:cNvPr id="11" name="Arrow: Down 10">
            <a:extLst>
              <a:ext uri="{FF2B5EF4-FFF2-40B4-BE49-F238E27FC236}">
                <a16:creationId xmlns:a16="http://schemas.microsoft.com/office/drawing/2014/main" id="{C56D070A-0C0B-4C45-9C40-08A8892D766D}"/>
              </a:ext>
            </a:extLst>
          </p:cNvPr>
          <p:cNvSpPr/>
          <p:nvPr/>
        </p:nvSpPr>
        <p:spPr>
          <a:xfrm>
            <a:off x="1939836" y="4578594"/>
            <a:ext cx="712961" cy="391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102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to v3 of the Power BI .NET SDK</a:t>
            </a:r>
          </a:p>
        </p:txBody>
      </p:sp>
      <p:sp>
        <p:nvSpPr>
          <p:cNvPr id="11" name="Content Placeholder 10">
            <a:extLst>
              <a:ext uri="{FF2B5EF4-FFF2-40B4-BE49-F238E27FC236}">
                <a16:creationId xmlns:a16="http://schemas.microsoft.com/office/drawing/2014/main" id="{55AFC809-EEC0-4BB0-AC9F-A5137DBB5D18}"/>
              </a:ext>
            </a:extLst>
          </p:cNvPr>
          <p:cNvSpPr>
            <a:spLocks noGrp="1"/>
          </p:cNvSpPr>
          <p:nvPr>
            <p:ph sz="quarter" idx="10"/>
          </p:nvPr>
        </p:nvSpPr>
        <p:spPr>
          <a:xfrm>
            <a:off x="584200" y="1219200"/>
            <a:ext cx="11018838" cy="5010602"/>
          </a:xfrm>
        </p:spPr>
        <p:txBody>
          <a:bodyPr/>
          <a:lstStyle/>
          <a:p>
            <a:r>
              <a:rPr lang="en-US" dirty="0"/>
              <a:t>You must move to SDK v3 to take advantage of latest API features</a:t>
            </a:r>
          </a:p>
          <a:p>
            <a:pPr lvl="1"/>
            <a:r>
              <a:rPr lang="en-US" dirty="0"/>
              <a:t>Automated server-side generation of PDF file from Power BI report</a:t>
            </a:r>
          </a:p>
          <a:p>
            <a:pPr lvl="1"/>
            <a:r>
              <a:rPr lang="en-US" dirty="0"/>
              <a:t>Advanced generation of embed tokens</a:t>
            </a:r>
          </a:p>
          <a:p>
            <a:pPr lvl="1"/>
            <a:endParaRPr lang="en-US" dirty="0"/>
          </a:p>
          <a:p>
            <a:pPr lvl="1"/>
            <a:endParaRPr lang="en-US" dirty="0"/>
          </a:p>
          <a:p>
            <a:pPr lvl="1"/>
            <a:endParaRPr lang="en-US" dirty="0"/>
          </a:p>
          <a:p>
            <a:pPr lvl="1"/>
            <a:endParaRPr lang="en-US" dirty="0"/>
          </a:p>
          <a:p>
            <a:r>
              <a:rPr lang="en-US" dirty="0"/>
              <a:t>Beware of breaking changes when moving from v2.x to 3.x</a:t>
            </a:r>
          </a:p>
          <a:p>
            <a:pPr lvl="1"/>
            <a:r>
              <a:rPr lang="en-US" dirty="0"/>
              <a:t>Namespace </a:t>
            </a:r>
            <a:r>
              <a:rPr lang="en-US" i="1" dirty="0"/>
              <a:t>Microsoft.PowerBI.Api.v2</a:t>
            </a:r>
            <a:r>
              <a:rPr lang="en-US" dirty="0"/>
              <a:t> renamed to </a:t>
            </a:r>
            <a:r>
              <a:rPr lang="en-US" i="1" dirty="0" err="1"/>
              <a:t>Microsoft.PowerBI.Api</a:t>
            </a:r>
            <a:endParaRPr lang="en-US" i="1" dirty="0"/>
          </a:p>
          <a:p>
            <a:pPr lvl="1"/>
            <a:r>
              <a:rPr lang="en-US" dirty="0"/>
              <a:t>Namespace </a:t>
            </a:r>
            <a:r>
              <a:rPr lang="en-US" i="1" dirty="0"/>
              <a:t>Microsoft.PowerBI.Api.Models.v2</a:t>
            </a:r>
            <a:r>
              <a:rPr lang="en-US" dirty="0"/>
              <a:t> renamed to </a:t>
            </a:r>
            <a:r>
              <a:rPr lang="en-US" i="1" dirty="0" err="1"/>
              <a:t>Microsoft.PowerBI.Api.Models</a:t>
            </a:r>
            <a:endParaRPr lang="en-US" i="1" dirty="0"/>
          </a:p>
          <a:p>
            <a:pPr lvl="1"/>
            <a:r>
              <a:rPr lang="en-US" i="1" dirty="0"/>
              <a:t>Parameters for Power BI resource IDs now based on GUIDs instead of strings</a:t>
            </a:r>
          </a:p>
          <a:p>
            <a:pPr lvl="1"/>
            <a:endParaRPr lang="en-US" dirty="0"/>
          </a:p>
          <a:p>
            <a:pPr lvl="1"/>
            <a:endParaRPr lang="en-US" dirty="0"/>
          </a:p>
        </p:txBody>
      </p:sp>
      <p:pic>
        <p:nvPicPr>
          <p:cNvPr id="5" name="Picture 4">
            <a:extLst>
              <a:ext uri="{FF2B5EF4-FFF2-40B4-BE49-F238E27FC236}">
                <a16:creationId xmlns:a16="http://schemas.microsoft.com/office/drawing/2014/main" id="{5B50F338-B7F6-4FD7-948D-A188C6158B26}"/>
              </a:ext>
            </a:extLst>
          </p:cNvPr>
          <p:cNvPicPr>
            <a:picLocks noChangeAspect="1"/>
          </p:cNvPicPr>
          <p:nvPr/>
        </p:nvPicPr>
        <p:blipFill>
          <a:blip r:embed="rId2"/>
          <a:stretch>
            <a:fillRect/>
          </a:stretch>
        </p:blipFill>
        <p:spPr>
          <a:xfrm>
            <a:off x="1028267" y="2569198"/>
            <a:ext cx="7130468" cy="1047655"/>
          </a:xfrm>
          <a:prstGeom prst="rect">
            <a:avLst/>
          </a:prstGeom>
          <a:ln>
            <a:solidFill>
              <a:schemeClr val="tx1">
                <a:lumMod val="50000"/>
                <a:lumOff val="50000"/>
              </a:schemeClr>
            </a:solidFill>
          </a:ln>
        </p:spPr>
      </p:pic>
    </p:spTree>
    <p:extLst>
      <p:ext uri="{BB962C8B-B14F-4D97-AF65-F5344CB8AC3E}">
        <p14:creationId xmlns:p14="http://schemas.microsoft.com/office/powerpoint/2010/main" val="2030468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Initializing an Instance of PowerBIClient</a:t>
            </a:r>
            <a:endParaRPr lang="en-US" dirty="0"/>
          </a:p>
        </p:txBody>
      </p:sp>
      <p:sp>
        <p:nvSpPr>
          <p:cNvPr id="4" name="Content Placeholder 3"/>
          <p:cNvSpPr>
            <a:spLocks noGrp="1"/>
          </p:cNvSpPr>
          <p:nvPr>
            <p:ph sz="quarter" idx="10"/>
          </p:nvPr>
        </p:nvSpPr>
        <p:spPr/>
        <p:txBody>
          <a:bodyPr/>
          <a:lstStyle/>
          <a:p>
            <a:r>
              <a:rPr lang="en-US"/>
              <a:t>PowerBIClient object serves as top-level object</a:t>
            </a:r>
          </a:p>
          <a:p>
            <a:pPr lvl="1"/>
            <a:r>
              <a:rPr lang="en-US"/>
              <a:t>Used to execute calls against Power BI Service</a:t>
            </a:r>
          </a:p>
          <a:p>
            <a:pPr lvl="1"/>
            <a:r>
              <a:rPr lang="en-US"/>
              <a:t>Initialized with function to retrieve AAD access token</a:t>
            </a:r>
          </a:p>
          <a:p>
            <a:pPr lvl="1"/>
            <a:endParaRPr lang="en-US" dirty="0"/>
          </a:p>
        </p:txBody>
      </p:sp>
      <p:pic>
        <p:nvPicPr>
          <p:cNvPr id="5" name="Picture 4"/>
          <p:cNvPicPr>
            <a:picLocks noChangeAspect="1"/>
          </p:cNvPicPr>
          <p:nvPr/>
        </p:nvPicPr>
        <p:blipFill>
          <a:blip r:embed="rId2"/>
          <a:stretch>
            <a:fillRect/>
          </a:stretch>
        </p:blipFill>
        <p:spPr>
          <a:xfrm>
            <a:off x="1081548" y="2603090"/>
            <a:ext cx="7653500" cy="3319896"/>
          </a:xfrm>
          <a:prstGeom prst="rect">
            <a:avLst/>
          </a:prstGeom>
          <a:ln>
            <a:solidFill>
              <a:schemeClr val="tx1">
                <a:lumMod val="50000"/>
                <a:lumOff val="50000"/>
              </a:schemeClr>
            </a:solidFill>
          </a:ln>
        </p:spPr>
      </p:pic>
    </p:spTree>
    <p:extLst>
      <p:ext uri="{BB962C8B-B14F-4D97-AF65-F5344CB8AC3E}">
        <p14:creationId xmlns:p14="http://schemas.microsoft.com/office/powerpoint/2010/main" val="2848634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C190-CAF7-439A-A5D9-0D5970338AE6}"/>
              </a:ext>
            </a:extLst>
          </p:cNvPr>
          <p:cNvSpPr>
            <a:spLocks noGrp="1"/>
          </p:cNvSpPr>
          <p:nvPr>
            <p:ph type="title"/>
          </p:nvPr>
        </p:nvSpPr>
        <p:spPr/>
        <p:txBody>
          <a:bodyPr/>
          <a:lstStyle/>
          <a:p>
            <a:r>
              <a:rPr lang="en-US" dirty="0"/>
              <a:t>User APIs versus Admin APIs</a:t>
            </a:r>
          </a:p>
        </p:txBody>
      </p:sp>
      <p:sp>
        <p:nvSpPr>
          <p:cNvPr id="3" name="Content Placeholder 2">
            <a:extLst>
              <a:ext uri="{FF2B5EF4-FFF2-40B4-BE49-F238E27FC236}">
                <a16:creationId xmlns:a16="http://schemas.microsoft.com/office/drawing/2014/main" id="{82B6E292-22F1-4E63-B283-59981D59FEAA}"/>
              </a:ext>
            </a:extLst>
          </p:cNvPr>
          <p:cNvSpPr>
            <a:spLocks noGrp="1"/>
          </p:cNvSpPr>
          <p:nvPr>
            <p:ph sz="quarter" idx="10"/>
          </p:nvPr>
        </p:nvSpPr>
        <p:spPr/>
        <p:txBody>
          <a:bodyPr/>
          <a:lstStyle/>
          <a:p>
            <a:r>
              <a:rPr lang="en-US" dirty="0"/>
              <a:t>Power BI User APIs (e.g. </a:t>
            </a:r>
            <a:r>
              <a:rPr lang="en-US" dirty="0" err="1"/>
              <a:t>GetGroupsAsync</a:t>
            </a:r>
            <a:r>
              <a:rPr lang="en-US" dirty="0"/>
              <a:t>)</a:t>
            </a:r>
          </a:p>
          <a:p>
            <a:pPr lvl="1"/>
            <a:r>
              <a:rPr lang="en-US" dirty="0"/>
              <a:t>provides users with access to personal workspace</a:t>
            </a:r>
          </a:p>
          <a:p>
            <a:pPr lvl="1"/>
            <a:r>
              <a:rPr lang="en-US" dirty="0"/>
              <a:t>provides users with access to app workspaces</a:t>
            </a:r>
          </a:p>
          <a:p>
            <a:pPr lvl="1"/>
            <a:r>
              <a:rPr lang="en-US" dirty="0"/>
              <a:t>provides service principal (SP) with access to app workspaces</a:t>
            </a:r>
          </a:p>
          <a:p>
            <a:pPr lvl="1"/>
            <a:endParaRPr lang="en-US" dirty="0"/>
          </a:p>
          <a:p>
            <a:r>
              <a:rPr lang="en-US" dirty="0"/>
              <a:t>Power BI Admin APIs (e.g. </a:t>
            </a:r>
            <a:r>
              <a:rPr lang="en-US" dirty="0" err="1"/>
              <a:t>GetGroupsAsAdminAsync</a:t>
            </a:r>
            <a:r>
              <a:rPr lang="en-US" dirty="0"/>
              <a:t>)</a:t>
            </a:r>
          </a:p>
          <a:p>
            <a:pPr lvl="1"/>
            <a:r>
              <a:rPr lang="en-US" dirty="0"/>
              <a:t>provides users with tenant-level access to all workspaces</a:t>
            </a:r>
          </a:p>
          <a:p>
            <a:pPr lvl="1"/>
            <a:r>
              <a:rPr lang="en-US" dirty="0"/>
              <a:t>does not currently support app-only authentication</a:t>
            </a:r>
          </a:p>
        </p:txBody>
      </p:sp>
    </p:spTree>
    <p:extLst>
      <p:ext uri="{BB962C8B-B14F-4D97-AF65-F5344CB8AC3E}">
        <p14:creationId xmlns:p14="http://schemas.microsoft.com/office/powerpoint/2010/main" val="1007158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B16A-B64B-4F9C-AAFD-7D3E3AFB9C89}"/>
              </a:ext>
            </a:extLst>
          </p:cNvPr>
          <p:cNvSpPr>
            <a:spLocks noGrp="1"/>
          </p:cNvSpPr>
          <p:nvPr>
            <p:ph type="title"/>
          </p:nvPr>
        </p:nvSpPr>
        <p:spPr/>
        <p:txBody>
          <a:bodyPr/>
          <a:lstStyle/>
          <a:p>
            <a:r>
              <a:rPr lang="en-US" dirty="0"/>
              <a:t>Calling into the Power BI Admin API</a:t>
            </a:r>
          </a:p>
        </p:txBody>
      </p:sp>
      <p:sp>
        <p:nvSpPr>
          <p:cNvPr id="4" name="Content Placeholder 3">
            <a:extLst>
              <a:ext uri="{FF2B5EF4-FFF2-40B4-BE49-F238E27FC236}">
                <a16:creationId xmlns:a16="http://schemas.microsoft.com/office/drawing/2014/main" id="{72118434-06A3-4EB0-B226-E372FD8D26F7}"/>
              </a:ext>
            </a:extLst>
          </p:cNvPr>
          <p:cNvSpPr>
            <a:spLocks noGrp="1"/>
          </p:cNvSpPr>
          <p:nvPr>
            <p:ph type="body" sz="quarter" idx="10"/>
          </p:nvPr>
        </p:nvSpPr>
        <p:spPr/>
        <p:txBody>
          <a:bodyPr>
            <a:normAutofit/>
          </a:bodyPr>
          <a:lstStyle/>
          <a:p>
            <a:r>
              <a:rPr lang="en-US" sz="2400" dirty="0"/>
              <a:t>Admin API exposed using </a:t>
            </a:r>
            <a:r>
              <a:rPr lang="en-US" sz="1800" b="1" dirty="0" err="1">
                <a:latin typeface="Lucida Console" panose="020B0609040504020204" pitchFamily="49" charset="0"/>
              </a:rPr>
              <a:t>AsAdmin</a:t>
            </a:r>
            <a:r>
              <a:rPr lang="en-US" sz="2400" dirty="0"/>
              <a:t> methods</a:t>
            </a:r>
          </a:p>
          <a:p>
            <a:pPr lvl="1"/>
            <a:r>
              <a:rPr lang="en-US" dirty="0"/>
              <a:t>Example: </a:t>
            </a:r>
          </a:p>
          <a:p>
            <a:pPr lvl="1"/>
            <a:r>
              <a:rPr lang="en-US" dirty="0"/>
              <a:t>Makes it possible to access every workspace in current tenant</a:t>
            </a:r>
          </a:p>
          <a:p>
            <a:pPr lvl="1"/>
            <a:r>
              <a:rPr lang="en-US" dirty="0"/>
              <a:t>Requires access token for user who is tenant or Power BI admin</a:t>
            </a:r>
          </a:p>
          <a:p>
            <a:pPr lvl="1"/>
            <a:r>
              <a:rPr lang="en-US" dirty="0"/>
              <a:t>Not supported when calling as service principal with app-only token</a:t>
            </a:r>
          </a:p>
        </p:txBody>
      </p:sp>
      <p:pic>
        <p:nvPicPr>
          <p:cNvPr id="3" name="Picture 2">
            <a:extLst>
              <a:ext uri="{FF2B5EF4-FFF2-40B4-BE49-F238E27FC236}">
                <a16:creationId xmlns:a16="http://schemas.microsoft.com/office/drawing/2014/main" id="{81A61FC5-3AC2-4F75-8BDA-9EAAC70FD922}"/>
              </a:ext>
            </a:extLst>
          </p:cNvPr>
          <p:cNvPicPr>
            <a:picLocks noChangeAspect="1"/>
          </p:cNvPicPr>
          <p:nvPr/>
        </p:nvPicPr>
        <p:blipFill>
          <a:blip r:embed="rId2"/>
          <a:stretch>
            <a:fillRect/>
          </a:stretch>
        </p:blipFill>
        <p:spPr>
          <a:xfrm>
            <a:off x="859094" y="3521288"/>
            <a:ext cx="8153400" cy="2879512"/>
          </a:xfrm>
          <a:prstGeom prst="rect">
            <a:avLst/>
          </a:prstGeom>
          <a:ln>
            <a:solidFill>
              <a:schemeClr val="tx1"/>
            </a:solidFill>
          </a:ln>
        </p:spPr>
      </p:pic>
      <p:pic>
        <p:nvPicPr>
          <p:cNvPr id="5" name="Picture 4">
            <a:extLst>
              <a:ext uri="{FF2B5EF4-FFF2-40B4-BE49-F238E27FC236}">
                <a16:creationId xmlns:a16="http://schemas.microsoft.com/office/drawing/2014/main" id="{B56333ED-C7AF-4117-A0AC-3F6DDAD0FFD3}"/>
              </a:ext>
            </a:extLst>
          </p:cNvPr>
          <p:cNvPicPr>
            <a:picLocks noChangeAspect="1"/>
          </p:cNvPicPr>
          <p:nvPr/>
        </p:nvPicPr>
        <p:blipFill rotWithShape="1">
          <a:blip r:embed="rId2"/>
          <a:srcRect l="18773" t="62187" r="29825" b="32520"/>
          <a:stretch/>
        </p:blipFill>
        <p:spPr>
          <a:xfrm>
            <a:off x="1861988" y="1943831"/>
            <a:ext cx="6286497" cy="228600"/>
          </a:xfrm>
          <a:prstGeom prst="rect">
            <a:avLst/>
          </a:prstGeom>
          <a:ln>
            <a:noFill/>
          </a:ln>
        </p:spPr>
      </p:pic>
    </p:spTree>
    <p:extLst>
      <p:ext uri="{BB962C8B-B14F-4D97-AF65-F5344CB8AC3E}">
        <p14:creationId xmlns:p14="http://schemas.microsoft.com/office/powerpoint/2010/main" val="3231704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ü"/>
            </a:pPr>
            <a:r>
              <a:rPr lang="en-US" dirty="0"/>
              <a:t>Microsoft Identity Platform 2.0</a:t>
            </a:r>
          </a:p>
          <a:p>
            <a:pPr marL="457200" indent="-457200">
              <a:buFont typeface="Wingdings" panose="05000000000000000000" pitchFamily="2" charset="2"/>
              <a:buChar char="ü"/>
            </a:pPr>
            <a:r>
              <a:rPr lang="en-US" dirty="0"/>
              <a:t>Developing with the Power BI .NET SDK</a:t>
            </a:r>
          </a:p>
          <a:p>
            <a:pPr marL="457200" indent="-457200">
              <a:buFont typeface="Wingdings" panose="05000000000000000000" pitchFamily="2" charset="2"/>
              <a:buChar char="Ø"/>
            </a:pPr>
            <a:r>
              <a:rPr lang="en-US" dirty="0"/>
              <a:t>Developing with the App-Owns-Data Model</a:t>
            </a:r>
          </a:p>
          <a:p>
            <a:pPr marL="457200" indent="-457200">
              <a:buFont typeface="Arial" panose="020B0604020202020204" pitchFamily="34" charset="0"/>
              <a:buChar char="•"/>
            </a:pPr>
            <a:r>
              <a:rPr lang="en-US" dirty="0"/>
              <a:t>Developing Single Page Applications (SPAs)</a:t>
            </a:r>
          </a:p>
          <a:p>
            <a:pPr marL="457200" indent="-457200">
              <a:buFont typeface="Arial" panose="020B0604020202020204" pitchFamily="34" charset="0"/>
              <a:buChar char="•"/>
            </a:pPr>
            <a:r>
              <a:rPr lang="en-US" dirty="0"/>
              <a:t>Developing Secure Web Applications</a:t>
            </a:r>
          </a:p>
        </p:txBody>
      </p:sp>
    </p:spTree>
    <p:extLst>
      <p:ext uri="{BB962C8B-B14F-4D97-AF65-F5344CB8AC3E}">
        <p14:creationId xmlns:p14="http://schemas.microsoft.com/office/powerpoint/2010/main" val="3645604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22A959C-2105-4703-B47D-A9F3F0BF07EA}"/>
              </a:ext>
            </a:extLst>
          </p:cNvPr>
          <p:cNvSpPr/>
          <p:nvPr/>
        </p:nvSpPr>
        <p:spPr>
          <a:xfrm>
            <a:off x="1108364" y="3023755"/>
            <a:ext cx="8077200" cy="3088430"/>
          </a:xfrm>
          <a:prstGeom prst="rect">
            <a:avLst/>
          </a:prstGeom>
          <a:solidFill>
            <a:schemeClr val="bg1">
              <a:lumMod val="8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lumMod val="20000"/>
                  <a:lumOff val="80000"/>
                </a:schemeClr>
              </a:solidFill>
            </a:endParaRPr>
          </a:p>
        </p:txBody>
      </p:sp>
      <p:sp>
        <p:nvSpPr>
          <p:cNvPr id="4" name="Title 3">
            <a:extLst>
              <a:ext uri="{FF2B5EF4-FFF2-40B4-BE49-F238E27FC236}">
                <a16:creationId xmlns:a16="http://schemas.microsoft.com/office/drawing/2014/main" id="{322D8925-2467-4093-8971-660FEA99827B}"/>
              </a:ext>
            </a:extLst>
          </p:cNvPr>
          <p:cNvSpPr>
            <a:spLocks noGrp="1"/>
          </p:cNvSpPr>
          <p:nvPr>
            <p:ph type="title"/>
          </p:nvPr>
        </p:nvSpPr>
        <p:spPr/>
        <p:txBody>
          <a:bodyPr/>
          <a:lstStyle/>
          <a:p>
            <a:r>
              <a:rPr lang="en-US" dirty="0"/>
              <a:t>App-only Access Control</a:t>
            </a:r>
          </a:p>
        </p:txBody>
      </p:sp>
      <p:sp>
        <p:nvSpPr>
          <p:cNvPr id="30" name="Content Placeholder 29">
            <a:extLst>
              <a:ext uri="{FF2B5EF4-FFF2-40B4-BE49-F238E27FC236}">
                <a16:creationId xmlns:a16="http://schemas.microsoft.com/office/drawing/2014/main" id="{15F94E70-0D69-4590-91A4-131DCF607C71}"/>
              </a:ext>
            </a:extLst>
          </p:cNvPr>
          <p:cNvSpPr>
            <a:spLocks noGrp="1"/>
          </p:cNvSpPr>
          <p:nvPr>
            <p:ph sz="quarter" idx="10"/>
          </p:nvPr>
        </p:nvSpPr>
        <p:spPr>
          <a:xfrm>
            <a:off x="584200" y="1219200"/>
            <a:ext cx="11018838" cy="2055947"/>
          </a:xfrm>
        </p:spPr>
        <p:txBody>
          <a:bodyPr/>
          <a:lstStyle/>
          <a:p>
            <a:r>
              <a:rPr lang="en-US" dirty="0"/>
              <a:t>Service Principal used to configure access control</a:t>
            </a:r>
          </a:p>
          <a:p>
            <a:pPr lvl="1"/>
            <a:r>
              <a:rPr lang="en-US" dirty="0"/>
              <a:t>Requires the use of v2 app workspaces</a:t>
            </a:r>
          </a:p>
          <a:p>
            <a:pPr lvl="1"/>
            <a:r>
              <a:rPr lang="en-US" dirty="0"/>
              <a:t>Service principal must be added to app workspaces as admin or member</a:t>
            </a:r>
          </a:p>
          <a:p>
            <a:pPr lvl="1"/>
            <a:r>
              <a:rPr lang="en-US" dirty="0"/>
              <a:t>Access control </a:t>
            </a:r>
            <a:r>
              <a:rPr lang="en-US" u="sng" dirty="0"/>
              <a:t>NOT</a:t>
            </a:r>
            <a:r>
              <a:rPr lang="en-US" dirty="0"/>
              <a:t> based on Azure AD permissions</a:t>
            </a:r>
          </a:p>
          <a:p>
            <a:endParaRPr lang="en-US" dirty="0"/>
          </a:p>
        </p:txBody>
      </p:sp>
      <p:sp>
        <p:nvSpPr>
          <p:cNvPr id="20" name="Rectangle 19">
            <a:extLst>
              <a:ext uri="{FF2B5EF4-FFF2-40B4-BE49-F238E27FC236}">
                <a16:creationId xmlns:a16="http://schemas.microsoft.com/office/drawing/2014/main" id="{3D25BFD1-6323-4635-9C46-2F47B2468BAD}"/>
              </a:ext>
            </a:extLst>
          </p:cNvPr>
          <p:cNvSpPr/>
          <p:nvPr/>
        </p:nvSpPr>
        <p:spPr>
          <a:xfrm>
            <a:off x="1260765" y="4282565"/>
            <a:ext cx="1580959" cy="7223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App 1</a:t>
            </a:r>
            <a:br>
              <a:rPr lang="en-US" sz="1400" dirty="0">
                <a:solidFill>
                  <a:schemeClr val="bg1"/>
                </a:solidFill>
              </a:rPr>
            </a:br>
            <a:r>
              <a:rPr lang="en-US" sz="1400" dirty="0">
                <a:solidFill>
                  <a:schemeClr val="bg1"/>
                </a:solidFill>
              </a:rPr>
              <a:t>Service Principal</a:t>
            </a:r>
          </a:p>
        </p:txBody>
      </p:sp>
      <p:sp>
        <p:nvSpPr>
          <p:cNvPr id="13" name="Rectangle 12">
            <a:extLst>
              <a:ext uri="{FF2B5EF4-FFF2-40B4-BE49-F238E27FC236}">
                <a16:creationId xmlns:a16="http://schemas.microsoft.com/office/drawing/2014/main" id="{5508BAE2-2DE4-4F20-A4F1-F2F7BD1DB0C0}"/>
              </a:ext>
            </a:extLst>
          </p:cNvPr>
          <p:cNvSpPr/>
          <p:nvPr/>
        </p:nvSpPr>
        <p:spPr>
          <a:xfrm>
            <a:off x="7014235" y="4624125"/>
            <a:ext cx="19812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App Workspace 2</a:t>
            </a:r>
            <a:endParaRPr lang="en-US" sz="1400" b="1" dirty="0">
              <a:solidFill>
                <a:schemeClr val="tx1"/>
              </a:solidFill>
              <a:latin typeface="Lucida Console" panose="020B0609040504020204" pitchFamily="49" charset="0"/>
            </a:endParaRPr>
          </a:p>
        </p:txBody>
      </p:sp>
      <p:sp>
        <p:nvSpPr>
          <p:cNvPr id="16" name="Rectangle 15">
            <a:extLst>
              <a:ext uri="{FF2B5EF4-FFF2-40B4-BE49-F238E27FC236}">
                <a16:creationId xmlns:a16="http://schemas.microsoft.com/office/drawing/2014/main" id="{A30A522D-1B5A-45C2-A2D3-06105D03608E}"/>
              </a:ext>
            </a:extLst>
          </p:cNvPr>
          <p:cNvSpPr/>
          <p:nvPr/>
        </p:nvSpPr>
        <p:spPr>
          <a:xfrm>
            <a:off x="7014235" y="3176326"/>
            <a:ext cx="19812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App Workspace 1</a:t>
            </a:r>
            <a:endParaRPr lang="en-US" sz="1400" b="1" dirty="0">
              <a:solidFill>
                <a:schemeClr val="tx1"/>
              </a:solidFill>
              <a:latin typeface="Lucida Console" panose="020B0609040504020204" pitchFamily="49" charset="0"/>
            </a:endParaRPr>
          </a:p>
        </p:txBody>
      </p:sp>
      <p:grpSp>
        <p:nvGrpSpPr>
          <p:cNvPr id="2" name="Group 1">
            <a:extLst>
              <a:ext uri="{FF2B5EF4-FFF2-40B4-BE49-F238E27FC236}">
                <a16:creationId xmlns:a16="http://schemas.microsoft.com/office/drawing/2014/main" id="{4F25D165-6575-493E-9871-5A11201555EF}"/>
              </a:ext>
            </a:extLst>
          </p:cNvPr>
          <p:cNvGrpSpPr/>
          <p:nvPr/>
        </p:nvGrpSpPr>
        <p:grpSpPr>
          <a:xfrm>
            <a:off x="7166635" y="3557327"/>
            <a:ext cx="1676401" cy="2229405"/>
            <a:chOff x="6744070" y="3962571"/>
            <a:chExt cx="1676401" cy="2229405"/>
          </a:xfrm>
        </p:grpSpPr>
        <p:sp>
          <p:nvSpPr>
            <p:cNvPr id="15" name="Rectangle: Rounded Corners 14">
              <a:extLst>
                <a:ext uri="{FF2B5EF4-FFF2-40B4-BE49-F238E27FC236}">
                  <a16:creationId xmlns:a16="http://schemas.microsoft.com/office/drawing/2014/main" id="{11FA085F-EE73-473A-9CF4-9E71EF450CA2}"/>
                </a:ext>
              </a:extLst>
            </p:cNvPr>
            <p:cNvSpPr/>
            <p:nvPr/>
          </p:nvSpPr>
          <p:spPr>
            <a:xfrm>
              <a:off x="6744070" y="5410370"/>
              <a:ext cx="1676401"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App 1 Service Principal</a:t>
              </a:r>
            </a:p>
            <a:p>
              <a:pPr marL="171450" indent="-171450">
                <a:buFont typeface="Arial" panose="020B0604020202020204" pitchFamily="34" charset="0"/>
                <a:buChar char="•"/>
              </a:pPr>
              <a:r>
                <a:rPr lang="en-US" sz="900" dirty="0"/>
                <a:t>App 2 Service Principal</a:t>
              </a:r>
            </a:p>
          </p:txBody>
        </p:sp>
        <p:sp>
          <p:nvSpPr>
            <p:cNvPr id="18" name="Rectangle: Rounded Corners 17">
              <a:extLst>
                <a:ext uri="{FF2B5EF4-FFF2-40B4-BE49-F238E27FC236}">
                  <a16:creationId xmlns:a16="http://schemas.microsoft.com/office/drawing/2014/main" id="{458D11B6-F3AF-42D3-9E47-1DF68277BAEA}"/>
                </a:ext>
              </a:extLst>
            </p:cNvPr>
            <p:cNvSpPr/>
            <p:nvPr/>
          </p:nvSpPr>
          <p:spPr>
            <a:xfrm>
              <a:off x="6744070" y="3962571"/>
              <a:ext cx="1676401"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User 2</a:t>
              </a:r>
            </a:p>
            <a:p>
              <a:pPr marL="171450" indent="-171450">
                <a:buFont typeface="Arial" panose="020B0604020202020204" pitchFamily="34" charset="0"/>
                <a:buChar char="•"/>
              </a:pPr>
              <a:r>
                <a:rPr lang="en-US" sz="900" dirty="0"/>
                <a:t>App 1 Service Principal</a:t>
              </a:r>
            </a:p>
          </p:txBody>
        </p:sp>
      </p:grpSp>
      <p:sp>
        <p:nvSpPr>
          <p:cNvPr id="22" name="Rectangle 21">
            <a:extLst>
              <a:ext uri="{FF2B5EF4-FFF2-40B4-BE49-F238E27FC236}">
                <a16:creationId xmlns:a16="http://schemas.microsoft.com/office/drawing/2014/main" id="{E2DB5816-E984-433D-B1A0-7117BF85320A}"/>
              </a:ext>
            </a:extLst>
          </p:cNvPr>
          <p:cNvSpPr/>
          <p:nvPr/>
        </p:nvSpPr>
        <p:spPr>
          <a:xfrm>
            <a:off x="4537365" y="3990851"/>
            <a:ext cx="1447800" cy="1295400"/>
          </a:xfrm>
          <a:prstGeom prst="rect">
            <a:avLst/>
          </a:prstGeom>
          <a:solidFill>
            <a:srgbClr val="008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9" name="Straight Arrow Connector 8">
            <a:extLst>
              <a:ext uri="{FF2B5EF4-FFF2-40B4-BE49-F238E27FC236}">
                <a16:creationId xmlns:a16="http://schemas.microsoft.com/office/drawing/2014/main" id="{6F74B9BD-1ED9-45DE-A2E9-22CA57546DA1}"/>
              </a:ext>
            </a:extLst>
          </p:cNvPr>
          <p:cNvCxnSpPr>
            <a:cxnSpLocks/>
            <a:stCxn id="20" idx="3"/>
            <a:endCxn id="22" idx="1"/>
          </p:cNvCxnSpPr>
          <p:nvPr/>
        </p:nvCxnSpPr>
        <p:spPr>
          <a:xfrm flipV="1">
            <a:off x="2841723" y="4638552"/>
            <a:ext cx="1695642" cy="52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77A48C-62BD-4BEA-BE92-0AF72C16DECA}"/>
              </a:ext>
            </a:extLst>
          </p:cNvPr>
          <p:cNvCxnSpPr>
            <a:cxnSpLocks/>
            <a:stCxn id="22" idx="3"/>
            <a:endCxn id="16" idx="1"/>
          </p:cNvCxnSpPr>
          <p:nvPr/>
        </p:nvCxnSpPr>
        <p:spPr>
          <a:xfrm flipV="1">
            <a:off x="5985165" y="3824027"/>
            <a:ext cx="1029070" cy="814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96B910-2B64-4EEA-BDB5-FAF6613E7275}"/>
              </a:ext>
            </a:extLst>
          </p:cNvPr>
          <p:cNvCxnSpPr>
            <a:cxnSpLocks/>
            <a:stCxn id="22" idx="3"/>
            <a:endCxn id="13" idx="1"/>
          </p:cNvCxnSpPr>
          <p:nvPr/>
        </p:nvCxnSpPr>
        <p:spPr>
          <a:xfrm>
            <a:off x="5985165" y="4638551"/>
            <a:ext cx="1029070" cy="6332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E5CF60D-2846-4905-A1DA-3C8804BCCC5F}"/>
              </a:ext>
            </a:extLst>
          </p:cNvPr>
          <p:cNvSpPr/>
          <p:nvPr/>
        </p:nvSpPr>
        <p:spPr>
          <a:xfrm>
            <a:off x="3241965" y="4424377"/>
            <a:ext cx="838200" cy="490122"/>
          </a:xfrm>
          <a:prstGeom prst="roundRect">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App-only Access Token</a:t>
            </a:r>
          </a:p>
        </p:txBody>
      </p:sp>
    </p:spTree>
    <p:extLst>
      <p:ext uri="{BB962C8B-B14F-4D97-AF65-F5344CB8AC3E}">
        <p14:creationId xmlns:p14="http://schemas.microsoft.com/office/powerpoint/2010/main" val="222126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492443"/>
          </a:xfrm>
        </p:spPr>
        <p:txBody>
          <a:bodyPr/>
          <a:lstStyle/>
          <a:p>
            <a:r>
              <a:rPr lang="en-US" sz="3200" dirty="0"/>
              <a:t>Choosing the Correct Embedding Model</a:t>
            </a:r>
          </a:p>
        </p:txBody>
      </p:sp>
      <p:sp>
        <p:nvSpPr>
          <p:cNvPr id="18" name="Content Placeholder 17"/>
          <p:cNvSpPr>
            <a:spLocks noGrp="1"/>
          </p:cNvSpPr>
          <p:nvPr>
            <p:ph sz="quarter" idx="12"/>
          </p:nvPr>
        </p:nvSpPr>
        <p:spPr>
          <a:xfrm>
            <a:off x="584200" y="1435100"/>
            <a:ext cx="5211763" cy="2277547"/>
          </a:xfrm>
        </p:spPr>
        <p:txBody>
          <a:bodyPr/>
          <a:lstStyle/>
          <a:p>
            <a:r>
              <a:rPr lang="en-US" dirty="0"/>
              <a:t>User-Owns-Data Embedding</a:t>
            </a:r>
          </a:p>
          <a:p>
            <a:pPr lvl="1"/>
            <a:r>
              <a:rPr lang="en-US" dirty="0"/>
              <a:t>All users require a Power BI license</a:t>
            </a:r>
          </a:p>
          <a:p>
            <a:pPr lvl="1"/>
            <a:r>
              <a:rPr lang="en-US" dirty="0"/>
              <a:t>Useful in corporate environments</a:t>
            </a:r>
          </a:p>
          <a:p>
            <a:pPr lvl="1"/>
            <a:r>
              <a:rPr lang="en-US" dirty="0"/>
              <a:t>App authenticates as current user</a:t>
            </a:r>
          </a:p>
          <a:p>
            <a:pPr lvl="1"/>
            <a:r>
              <a:rPr lang="en-US" dirty="0"/>
              <a:t>Your code runs with user’s permissions</a:t>
            </a:r>
          </a:p>
          <a:p>
            <a:pPr lvl="1"/>
            <a:r>
              <a:rPr lang="en-US" dirty="0"/>
              <a:t>User’s access token passed to browser</a:t>
            </a:r>
          </a:p>
        </p:txBody>
      </p:sp>
      <p:sp>
        <p:nvSpPr>
          <p:cNvPr id="3" name="Text Placeholder 2">
            <a:extLst>
              <a:ext uri="{FF2B5EF4-FFF2-40B4-BE49-F238E27FC236}">
                <a16:creationId xmlns:a16="http://schemas.microsoft.com/office/drawing/2014/main" id="{DC7C6ADB-2B16-4141-AB05-29D95D62C866}"/>
              </a:ext>
            </a:extLst>
          </p:cNvPr>
          <p:cNvSpPr>
            <a:spLocks noGrp="1"/>
          </p:cNvSpPr>
          <p:nvPr>
            <p:ph sz="quarter" idx="13"/>
          </p:nvPr>
        </p:nvSpPr>
        <p:spPr>
          <a:xfrm>
            <a:off x="6389688" y="1435100"/>
            <a:ext cx="5219700" cy="2277547"/>
          </a:xfrm>
        </p:spPr>
        <p:txBody>
          <a:bodyPr/>
          <a:lstStyle/>
          <a:p>
            <a:r>
              <a:rPr lang="en-US" dirty="0"/>
              <a:t>App-Owns-Data Embedding</a:t>
            </a:r>
          </a:p>
          <a:p>
            <a:pPr lvl="1"/>
            <a:r>
              <a:rPr lang="en-US" dirty="0"/>
              <a:t>No users require Power BI license</a:t>
            </a:r>
          </a:p>
          <a:p>
            <a:pPr lvl="1"/>
            <a:r>
              <a:rPr lang="en-US" dirty="0"/>
              <a:t>Useful in commercial applications</a:t>
            </a:r>
          </a:p>
          <a:p>
            <a:pPr lvl="1"/>
            <a:r>
              <a:rPr lang="en-US" dirty="0"/>
              <a:t>App authenticates with app-only identity</a:t>
            </a:r>
          </a:p>
          <a:p>
            <a:pPr lvl="1"/>
            <a:r>
              <a:rPr lang="en-US" dirty="0"/>
              <a:t>Your code runs with admin permissions</a:t>
            </a:r>
          </a:p>
          <a:p>
            <a:pPr lvl="1"/>
            <a:r>
              <a:rPr lang="en-US" dirty="0"/>
              <a:t>Embed token passed to browser</a:t>
            </a:r>
          </a:p>
        </p:txBody>
      </p:sp>
      <p:grpSp>
        <p:nvGrpSpPr>
          <p:cNvPr id="9" name="Group 8">
            <a:extLst>
              <a:ext uri="{FF2B5EF4-FFF2-40B4-BE49-F238E27FC236}">
                <a16:creationId xmlns:a16="http://schemas.microsoft.com/office/drawing/2014/main" id="{99D5F2FD-AB01-4789-B611-6422D722EF0E}"/>
              </a:ext>
            </a:extLst>
          </p:cNvPr>
          <p:cNvGrpSpPr/>
          <p:nvPr/>
        </p:nvGrpSpPr>
        <p:grpSpPr>
          <a:xfrm>
            <a:off x="1108811" y="4097026"/>
            <a:ext cx="4532781" cy="2017642"/>
            <a:chOff x="1054781" y="4472480"/>
            <a:chExt cx="4235064" cy="1885122"/>
          </a:xfrm>
        </p:grpSpPr>
        <p:sp>
          <p:nvSpPr>
            <p:cNvPr id="12" name="Rectangle 11">
              <a:extLst>
                <a:ext uri="{FF2B5EF4-FFF2-40B4-BE49-F238E27FC236}">
                  <a16:creationId xmlns:a16="http://schemas.microsoft.com/office/drawing/2014/main" id="{95AC5C52-9CFF-42C8-9DEF-B52255D6F844}"/>
                </a:ext>
              </a:extLst>
            </p:cNvPr>
            <p:cNvSpPr/>
            <p:nvPr/>
          </p:nvSpPr>
          <p:spPr>
            <a:xfrm>
              <a:off x="1054781" y="4472480"/>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User-Owns-Data Embedding for use within Organization</a:t>
              </a:r>
            </a:p>
          </p:txBody>
        </p:sp>
        <p:sp>
          <p:nvSpPr>
            <p:cNvPr id="13" name="Rectangle 12">
              <a:extLst>
                <a:ext uri="{FF2B5EF4-FFF2-40B4-BE49-F238E27FC236}">
                  <a16:creationId xmlns:a16="http://schemas.microsoft.com/office/drawing/2014/main" id="{37D37B57-2B8D-4EC3-B050-1E36FE15E8A1}"/>
                </a:ext>
              </a:extLst>
            </p:cNvPr>
            <p:cNvSpPr/>
            <p:nvPr/>
          </p:nvSpPr>
          <p:spPr>
            <a:xfrm>
              <a:off x="1344452"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Browser</a:t>
              </a:r>
              <a:endParaRPr lang="en-US" sz="1000" dirty="0">
                <a:solidFill>
                  <a:schemeClr val="tx1"/>
                </a:solidFill>
              </a:endParaRPr>
            </a:p>
          </p:txBody>
        </p:sp>
        <p:sp>
          <p:nvSpPr>
            <p:cNvPr id="14" name="Rectangle 13">
              <a:extLst>
                <a:ext uri="{FF2B5EF4-FFF2-40B4-BE49-F238E27FC236}">
                  <a16:creationId xmlns:a16="http://schemas.microsoft.com/office/drawing/2014/main" id="{CE684A32-9367-45A2-9D82-EBFD7221BD19}"/>
                </a:ext>
              </a:extLst>
            </p:cNvPr>
            <p:cNvSpPr/>
            <p:nvPr/>
          </p:nvSpPr>
          <p:spPr>
            <a:xfrm>
              <a:off x="3625039"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16" name="Straight Arrow Connector 15">
              <a:extLst>
                <a:ext uri="{FF2B5EF4-FFF2-40B4-BE49-F238E27FC236}">
                  <a16:creationId xmlns:a16="http://schemas.microsoft.com/office/drawing/2014/main" id="{36024F23-C9FC-440C-86A8-913A4C57FD57}"/>
                </a:ext>
              </a:extLst>
            </p:cNvPr>
            <p:cNvCxnSpPr>
              <a:cxnSpLocks/>
            </p:cNvCxnSpPr>
            <p:nvPr/>
          </p:nvCxnSpPr>
          <p:spPr>
            <a:xfrm flipV="1">
              <a:off x="2659951"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766AAC-EC5C-42FA-9785-CD159CA640C6}"/>
                </a:ext>
              </a:extLst>
            </p:cNvPr>
            <p:cNvSpPr/>
            <p:nvPr/>
          </p:nvSpPr>
          <p:spPr>
            <a:xfrm>
              <a:off x="1528089"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5" name="Rectangle: Rounded Corners 4">
              <a:extLst>
                <a:ext uri="{FF2B5EF4-FFF2-40B4-BE49-F238E27FC236}">
                  <a16:creationId xmlns:a16="http://schemas.microsoft.com/office/drawing/2014/main" id="{3FAA4E85-6B61-46F8-9DED-175B38EB43BA}"/>
                </a:ext>
              </a:extLst>
            </p:cNvPr>
            <p:cNvSpPr/>
            <p:nvPr/>
          </p:nvSpPr>
          <p:spPr bwMode="auto">
            <a:xfrm>
              <a:off x="1681346" y="4976835"/>
              <a:ext cx="721026" cy="648736"/>
            </a:xfrm>
            <a:prstGeom prst="roundRect">
              <a:avLst/>
            </a:prstGeom>
            <a:solidFill>
              <a:srgbClr val="00206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Azure AD</a:t>
              </a:r>
            </a:p>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Access Token</a:t>
              </a:r>
            </a:p>
          </p:txBody>
        </p:sp>
      </p:grpSp>
      <p:grpSp>
        <p:nvGrpSpPr>
          <p:cNvPr id="6" name="Group 5">
            <a:extLst>
              <a:ext uri="{FF2B5EF4-FFF2-40B4-BE49-F238E27FC236}">
                <a16:creationId xmlns:a16="http://schemas.microsoft.com/office/drawing/2014/main" id="{FDFED5A0-6696-4C12-89C9-A66D07846A5E}"/>
              </a:ext>
            </a:extLst>
          </p:cNvPr>
          <p:cNvGrpSpPr/>
          <p:nvPr/>
        </p:nvGrpSpPr>
        <p:grpSpPr>
          <a:xfrm>
            <a:off x="6883550" y="4097026"/>
            <a:ext cx="4532777" cy="2017642"/>
            <a:chOff x="6752360" y="4449219"/>
            <a:chExt cx="4235064" cy="1885122"/>
          </a:xfrm>
        </p:grpSpPr>
        <p:sp>
          <p:nvSpPr>
            <p:cNvPr id="21" name="Rectangle 20">
              <a:extLst>
                <a:ext uri="{FF2B5EF4-FFF2-40B4-BE49-F238E27FC236}">
                  <a16:creationId xmlns:a16="http://schemas.microsoft.com/office/drawing/2014/main" id="{2AAB1A3D-0F38-4866-9B20-7843CF38619C}"/>
                </a:ext>
              </a:extLst>
            </p:cNvPr>
            <p:cNvSpPr/>
            <p:nvPr/>
          </p:nvSpPr>
          <p:spPr>
            <a:xfrm>
              <a:off x="6752360" y="4449219"/>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App-Owns-Data Embedding for use by ISVs</a:t>
              </a:r>
            </a:p>
          </p:txBody>
        </p:sp>
        <p:sp>
          <p:nvSpPr>
            <p:cNvPr id="22" name="Rectangle 21">
              <a:extLst>
                <a:ext uri="{FF2B5EF4-FFF2-40B4-BE49-F238E27FC236}">
                  <a16:creationId xmlns:a16="http://schemas.microsoft.com/office/drawing/2014/main" id="{F7EC0EC3-1DE7-423B-92D6-EEA491ACE23E}"/>
                </a:ext>
              </a:extLst>
            </p:cNvPr>
            <p:cNvSpPr/>
            <p:nvPr/>
          </p:nvSpPr>
          <p:spPr>
            <a:xfrm>
              <a:off x="7013397"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Browser</a:t>
              </a:r>
              <a:endParaRPr lang="en-US" sz="1000" dirty="0">
                <a:solidFill>
                  <a:schemeClr val="tx1"/>
                </a:solidFill>
              </a:endParaRPr>
            </a:p>
          </p:txBody>
        </p:sp>
        <p:sp>
          <p:nvSpPr>
            <p:cNvPr id="23" name="Rectangle 22">
              <a:extLst>
                <a:ext uri="{FF2B5EF4-FFF2-40B4-BE49-F238E27FC236}">
                  <a16:creationId xmlns:a16="http://schemas.microsoft.com/office/drawing/2014/main" id="{57136262-D9D5-4B29-87E7-5F293A2D8016}"/>
                </a:ext>
              </a:extLst>
            </p:cNvPr>
            <p:cNvSpPr/>
            <p:nvPr/>
          </p:nvSpPr>
          <p:spPr>
            <a:xfrm>
              <a:off x="9293984"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24" name="Straight Arrow Connector 23">
              <a:extLst>
                <a:ext uri="{FF2B5EF4-FFF2-40B4-BE49-F238E27FC236}">
                  <a16:creationId xmlns:a16="http://schemas.microsoft.com/office/drawing/2014/main" id="{AB1C75CC-4981-43EC-971B-AAA7467E5EEC}"/>
                </a:ext>
              </a:extLst>
            </p:cNvPr>
            <p:cNvCxnSpPr>
              <a:cxnSpLocks/>
            </p:cNvCxnSpPr>
            <p:nvPr/>
          </p:nvCxnSpPr>
          <p:spPr>
            <a:xfrm flipV="1">
              <a:off x="8328896"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1F02305-7ED3-481B-9B38-EA6748309FC5}"/>
                </a:ext>
              </a:extLst>
            </p:cNvPr>
            <p:cNvSpPr/>
            <p:nvPr/>
          </p:nvSpPr>
          <p:spPr>
            <a:xfrm>
              <a:off x="7197034"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26" name="Rectangle: Rounded Corners 25">
              <a:extLst>
                <a:ext uri="{FF2B5EF4-FFF2-40B4-BE49-F238E27FC236}">
                  <a16:creationId xmlns:a16="http://schemas.microsoft.com/office/drawing/2014/main" id="{B9B0A565-D1BB-419D-839B-1896CD38FBDC}"/>
                </a:ext>
              </a:extLst>
            </p:cNvPr>
            <p:cNvSpPr/>
            <p:nvPr/>
          </p:nvSpPr>
          <p:spPr bwMode="auto">
            <a:xfrm>
              <a:off x="7350291" y="4976835"/>
              <a:ext cx="721026" cy="648736"/>
            </a:xfrm>
            <a:prstGeom prst="roundRect">
              <a:avLst/>
            </a:prstGeom>
            <a:solidFill>
              <a:srgbClr val="58005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Power BI</a:t>
              </a:r>
            </a:p>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Embed Token</a:t>
              </a:r>
            </a:p>
          </p:txBody>
        </p:sp>
      </p:grpSp>
    </p:spTree>
    <p:extLst>
      <p:ext uri="{BB962C8B-B14F-4D97-AF65-F5344CB8AC3E}">
        <p14:creationId xmlns:p14="http://schemas.microsoft.com/office/powerpoint/2010/main" val="2584312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142F24-3F5A-4F4C-9BEA-6A5D17E21CE1}"/>
              </a:ext>
            </a:extLst>
          </p:cNvPr>
          <p:cNvSpPr/>
          <p:nvPr/>
        </p:nvSpPr>
        <p:spPr>
          <a:xfrm>
            <a:off x="5867400" y="4267200"/>
            <a:ext cx="2541362" cy="2286000"/>
          </a:xfrm>
          <a:prstGeom prst="rect">
            <a:avLst/>
          </a:prstGeom>
          <a:solidFill>
            <a:schemeClr val="bg2">
              <a:lumMod val="90000"/>
            </a:schemeClr>
          </a:solidFill>
          <a:ln w="3175">
            <a:solidFill>
              <a:srgbClr val="9F002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50000"/>
                  </a:schemeClr>
                </a:solidFill>
              </a:rPr>
              <a:t>These serviced principals now have access to the User APIs</a:t>
            </a:r>
          </a:p>
        </p:txBody>
      </p:sp>
      <p:sp>
        <p:nvSpPr>
          <p:cNvPr id="4" name="Title 3">
            <a:extLst>
              <a:ext uri="{FF2B5EF4-FFF2-40B4-BE49-F238E27FC236}">
                <a16:creationId xmlns:a16="http://schemas.microsoft.com/office/drawing/2014/main" id="{322D8925-2467-4093-8971-660FEA99827B}"/>
              </a:ext>
            </a:extLst>
          </p:cNvPr>
          <p:cNvSpPr>
            <a:spLocks noGrp="1"/>
          </p:cNvSpPr>
          <p:nvPr>
            <p:ph type="title"/>
          </p:nvPr>
        </p:nvSpPr>
        <p:spPr/>
        <p:txBody>
          <a:bodyPr/>
          <a:lstStyle/>
          <a:p>
            <a:r>
              <a:rPr lang="en-US" dirty="0"/>
              <a:t>Tenant Setup</a:t>
            </a:r>
          </a:p>
        </p:txBody>
      </p:sp>
      <p:pic>
        <p:nvPicPr>
          <p:cNvPr id="2" name="Picture 1">
            <a:extLst>
              <a:ext uri="{FF2B5EF4-FFF2-40B4-BE49-F238E27FC236}">
                <a16:creationId xmlns:a16="http://schemas.microsoft.com/office/drawing/2014/main" id="{142CD983-3F89-410F-8EC8-EDB904D2E37C}"/>
              </a:ext>
            </a:extLst>
          </p:cNvPr>
          <p:cNvPicPr>
            <a:picLocks noChangeAspect="1"/>
          </p:cNvPicPr>
          <p:nvPr/>
        </p:nvPicPr>
        <p:blipFill rotWithShape="1">
          <a:blip r:embed="rId2"/>
          <a:srcRect l="20000" t="7076"/>
          <a:stretch/>
        </p:blipFill>
        <p:spPr>
          <a:xfrm>
            <a:off x="2031072" y="1193583"/>
            <a:ext cx="4064929" cy="2566649"/>
          </a:xfrm>
          <a:prstGeom prst="rect">
            <a:avLst/>
          </a:prstGeom>
          <a:ln>
            <a:solidFill>
              <a:schemeClr val="tx1">
                <a:lumMod val="50000"/>
                <a:lumOff val="50000"/>
              </a:schemeClr>
            </a:solidFill>
          </a:ln>
        </p:spPr>
      </p:pic>
      <p:grpSp>
        <p:nvGrpSpPr>
          <p:cNvPr id="12" name="Group 11">
            <a:extLst>
              <a:ext uri="{FF2B5EF4-FFF2-40B4-BE49-F238E27FC236}">
                <a16:creationId xmlns:a16="http://schemas.microsoft.com/office/drawing/2014/main" id="{6816DE83-8F39-4E45-BA80-1F09F34DF1DB}"/>
              </a:ext>
            </a:extLst>
          </p:cNvPr>
          <p:cNvGrpSpPr/>
          <p:nvPr/>
        </p:nvGrpSpPr>
        <p:grpSpPr>
          <a:xfrm>
            <a:off x="2031071" y="4267201"/>
            <a:ext cx="3044828" cy="1879093"/>
            <a:chOff x="507071" y="4267200"/>
            <a:chExt cx="3044828" cy="1879093"/>
          </a:xfrm>
        </p:grpSpPr>
        <p:sp>
          <p:nvSpPr>
            <p:cNvPr id="5" name="Rectangle 4">
              <a:extLst>
                <a:ext uri="{FF2B5EF4-FFF2-40B4-BE49-F238E27FC236}">
                  <a16:creationId xmlns:a16="http://schemas.microsoft.com/office/drawing/2014/main" id="{367CD4B7-7960-4817-B9C7-9ED75CBA76CC}"/>
                </a:ext>
              </a:extLst>
            </p:cNvPr>
            <p:cNvSpPr/>
            <p:nvPr/>
          </p:nvSpPr>
          <p:spPr>
            <a:xfrm>
              <a:off x="507071" y="4267200"/>
              <a:ext cx="3044828" cy="1879093"/>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Your Power BI Tenant</a:t>
              </a:r>
            </a:p>
          </p:txBody>
        </p:sp>
        <p:sp>
          <p:nvSpPr>
            <p:cNvPr id="8" name="Rectangle 7">
              <a:extLst>
                <a:ext uri="{FF2B5EF4-FFF2-40B4-BE49-F238E27FC236}">
                  <a16:creationId xmlns:a16="http://schemas.microsoft.com/office/drawing/2014/main" id="{8BB818E4-7E97-444F-B43F-DD0BB693B5C5}"/>
                </a:ext>
              </a:extLst>
            </p:cNvPr>
            <p:cNvSpPr/>
            <p:nvPr/>
          </p:nvSpPr>
          <p:spPr>
            <a:xfrm>
              <a:off x="783873" y="4723169"/>
              <a:ext cx="2491223" cy="1284723"/>
            </a:xfrm>
            <a:prstGeom prst="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Power BI Enabled</a:t>
              </a:r>
            </a:p>
            <a:p>
              <a:pPr algn="ctr"/>
              <a:r>
                <a:rPr lang="en-US" sz="1400" dirty="0"/>
                <a:t>Service Principals</a:t>
              </a:r>
            </a:p>
          </p:txBody>
        </p:sp>
        <p:sp>
          <p:nvSpPr>
            <p:cNvPr id="6" name="Rectangle 5">
              <a:extLst>
                <a:ext uri="{FF2B5EF4-FFF2-40B4-BE49-F238E27FC236}">
                  <a16:creationId xmlns:a16="http://schemas.microsoft.com/office/drawing/2014/main" id="{181124E7-5215-4826-BA7B-C0A51FF1AC21}"/>
                </a:ext>
              </a:extLst>
            </p:cNvPr>
            <p:cNvSpPr/>
            <p:nvPr/>
          </p:nvSpPr>
          <p:spPr>
            <a:xfrm>
              <a:off x="918485" y="5315885"/>
              <a:ext cx="2223216" cy="484405"/>
            </a:xfrm>
            <a:prstGeom prst="rect">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Group</a:t>
              </a:r>
            </a:p>
            <a:p>
              <a:pPr algn="ctr"/>
              <a:r>
                <a:rPr lang="en-US" sz="900" b="1" dirty="0">
                  <a:solidFill>
                    <a:schemeClr val="tx1"/>
                  </a:solidFill>
                  <a:latin typeface="Lucida Console" panose="020B0609040504020204" pitchFamily="49" charset="0"/>
                </a:rPr>
                <a:t>Power BI Apps</a:t>
              </a:r>
              <a:endParaRPr lang="en-US" sz="1100" b="1" dirty="0">
                <a:solidFill>
                  <a:schemeClr val="tx1"/>
                </a:solidFill>
                <a:latin typeface="Lucida Console" panose="020B0609040504020204" pitchFamily="49" charset="0"/>
              </a:endParaRPr>
            </a:p>
          </p:txBody>
        </p:sp>
      </p:grpSp>
      <p:grpSp>
        <p:nvGrpSpPr>
          <p:cNvPr id="13" name="Group 12">
            <a:extLst>
              <a:ext uri="{FF2B5EF4-FFF2-40B4-BE49-F238E27FC236}">
                <a16:creationId xmlns:a16="http://schemas.microsoft.com/office/drawing/2014/main" id="{BAB31C6C-34A9-4574-AA7E-F3BF56797826}"/>
              </a:ext>
            </a:extLst>
          </p:cNvPr>
          <p:cNvGrpSpPr/>
          <p:nvPr/>
        </p:nvGrpSpPr>
        <p:grpSpPr>
          <a:xfrm>
            <a:off x="4665702" y="4851123"/>
            <a:ext cx="3463327" cy="1413926"/>
            <a:chOff x="3141701" y="4851123"/>
            <a:chExt cx="3463327" cy="1413926"/>
          </a:xfrm>
        </p:grpSpPr>
        <p:sp>
          <p:nvSpPr>
            <p:cNvPr id="19" name="Rectangle 18">
              <a:extLst>
                <a:ext uri="{FF2B5EF4-FFF2-40B4-BE49-F238E27FC236}">
                  <a16:creationId xmlns:a16="http://schemas.microsoft.com/office/drawing/2014/main" id="{332AA231-5788-4429-8299-32E017720702}"/>
                </a:ext>
              </a:extLst>
            </p:cNvPr>
            <p:cNvSpPr/>
            <p:nvPr/>
          </p:nvSpPr>
          <p:spPr>
            <a:xfrm>
              <a:off x="4648200" y="5349291"/>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Service Principal</a:t>
              </a:r>
            </a:p>
            <a:p>
              <a:pPr algn="ctr"/>
              <a:r>
                <a:rPr lang="en-US" sz="900" b="1" dirty="0">
                  <a:solidFill>
                    <a:schemeClr val="bg1"/>
                  </a:solidFill>
                  <a:latin typeface="Lucida Console" panose="020B0609040504020204" pitchFamily="49" charset="0"/>
                </a:rPr>
                <a:t>Application 2</a:t>
              </a:r>
              <a:endParaRPr lang="en-US" sz="1100" b="1" dirty="0">
                <a:solidFill>
                  <a:schemeClr val="bg1"/>
                </a:solidFill>
                <a:latin typeface="Lucida Console" panose="020B0609040504020204" pitchFamily="49" charset="0"/>
              </a:endParaRPr>
            </a:p>
          </p:txBody>
        </p:sp>
        <p:sp>
          <p:nvSpPr>
            <p:cNvPr id="20" name="Rectangle 19">
              <a:extLst>
                <a:ext uri="{FF2B5EF4-FFF2-40B4-BE49-F238E27FC236}">
                  <a16:creationId xmlns:a16="http://schemas.microsoft.com/office/drawing/2014/main" id="{3D25BFD1-6323-4635-9C46-2F47B2468BAD}"/>
                </a:ext>
              </a:extLst>
            </p:cNvPr>
            <p:cNvSpPr/>
            <p:nvPr/>
          </p:nvSpPr>
          <p:spPr>
            <a:xfrm>
              <a:off x="4661546" y="4851123"/>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Service Principal</a:t>
              </a:r>
            </a:p>
            <a:p>
              <a:pPr algn="ctr"/>
              <a:r>
                <a:rPr lang="en-US" sz="900" b="1" dirty="0">
                  <a:solidFill>
                    <a:schemeClr val="bg1"/>
                  </a:solidFill>
                  <a:latin typeface="Lucida Console" panose="020B0609040504020204" pitchFamily="49" charset="0"/>
                </a:rPr>
                <a:t>Application 1</a:t>
              </a:r>
              <a:endParaRPr lang="en-US" sz="1100" b="1" dirty="0">
                <a:solidFill>
                  <a:schemeClr val="bg1"/>
                </a:solidFill>
                <a:latin typeface="Lucida Console" panose="020B0609040504020204" pitchFamily="49" charset="0"/>
              </a:endParaRPr>
            </a:p>
          </p:txBody>
        </p:sp>
        <p:sp>
          <p:nvSpPr>
            <p:cNvPr id="21" name="Rectangle 20">
              <a:extLst>
                <a:ext uri="{FF2B5EF4-FFF2-40B4-BE49-F238E27FC236}">
                  <a16:creationId xmlns:a16="http://schemas.microsoft.com/office/drawing/2014/main" id="{288CEDD8-2DB7-4E2E-B769-40F08DCB9C54}"/>
                </a:ext>
              </a:extLst>
            </p:cNvPr>
            <p:cNvSpPr/>
            <p:nvPr/>
          </p:nvSpPr>
          <p:spPr>
            <a:xfrm>
              <a:off x="4661546" y="5847459"/>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Service Principal</a:t>
              </a:r>
            </a:p>
            <a:p>
              <a:pPr algn="ctr"/>
              <a:r>
                <a:rPr lang="en-US" sz="900" b="1" dirty="0">
                  <a:solidFill>
                    <a:schemeClr val="bg1"/>
                  </a:solidFill>
                  <a:latin typeface="Lucida Console" panose="020B0609040504020204" pitchFamily="49" charset="0"/>
                </a:rPr>
                <a:t>Application 3</a:t>
              </a:r>
              <a:endParaRPr lang="en-US" sz="1100" b="1" dirty="0">
                <a:solidFill>
                  <a:schemeClr val="bg1"/>
                </a:solidFill>
                <a:latin typeface="Lucida Console" panose="020B0609040504020204" pitchFamily="49" charset="0"/>
              </a:endParaRPr>
            </a:p>
          </p:txBody>
        </p:sp>
        <p:cxnSp>
          <p:nvCxnSpPr>
            <p:cNvPr id="7" name="Straight Arrow Connector 6">
              <a:extLst>
                <a:ext uri="{FF2B5EF4-FFF2-40B4-BE49-F238E27FC236}">
                  <a16:creationId xmlns:a16="http://schemas.microsoft.com/office/drawing/2014/main" id="{ACA286EB-ACFB-432E-9DEE-B76AB1776188}"/>
                </a:ext>
              </a:extLst>
            </p:cNvPr>
            <p:cNvCxnSpPr>
              <a:cxnSpLocks/>
              <a:endCxn id="20" idx="1"/>
            </p:cNvCxnSpPr>
            <p:nvPr/>
          </p:nvCxnSpPr>
          <p:spPr>
            <a:xfrm flipV="1">
              <a:off x="3166302" y="5059918"/>
              <a:ext cx="1495244" cy="498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B4CADA-F307-45E8-90A8-B773EB58204F}"/>
                </a:ext>
              </a:extLst>
            </p:cNvPr>
            <p:cNvCxnSpPr>
              <a:cxnSpLocks/>
              <a:stCxn id="6" idx="3"/>
              <a:endCxn id="19" idx="1"/>
            </p:cNvCxnSpPr>
            <p:nvPr/>
          </p:nvCxnSpPr>
          <p:spPr>
            <a:xfrm flipV="1">
              <a:off x="3141701" y="5558086"/>
              <a:ext cx="150649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121E74-CACE-4783-8680-D82EA022B106}"/>
                </a:ext>
              </a:extLst>
            </p:cNvPr>
            <p:cNvCxnSpPr>
              <a:cxnSpLocks/>
              <a:stCxn id="6" idx="3"/>
              <a:endCxn id="21" idx="1"/>
            </p:cNvCxnSpPr>
            <p:nvPr/>
          </p:nvCxnSpPr>
          <p:spPr>
            <a:xfrm>
              <a:off x="3141701" y="5558088"/>
              <a:ext cx="1519845" cy="49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 name="Arrow: Right 8">
            <a:extLst>
              <a:ext uri="{FF2B5EF4-FFF2-40B4-BE49-F238E27FC236}">
                <a16:creationId xmlns:a16="http://schemas.microsoft.com/office/drawing/2014/main" id="{46718F0E-58CC-47B7-83C7-9539EB8AA851}"/>
              </a:ext>
            </a:extLst>
          </p:cNvPr>
          <p:cNvSpPr/>
          <p:nvPr/>
        </p:nvSpPr>
        <p:spPr>
          <a:xfrm>
            <a:off x="3136950" y="2463306"/>
            <a:ext cx="304800" cy="228600"/>
          </a:xfrm>
          <a:prstGeom prst="rightArrow">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A8F223A-237E-4414-9E2C-658B6064AF73}"/>
              </a:ext>
            </a:extLst>
          </p:cNvPr>
          <p:cNvSpPr/>
          <p:nvPr/>
        </p:nvSpPr>
        <p:spPr>
          <a:xfrm>
            <a:off x="3146737" y="3303603"/>
            <a:ext cx="304800" cy="228600"/>
          </a:xfrm>
          <a:prstGeom prst="rightArrow">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487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A6C4-6F40-424E-AE18-DE816441FBD0}"/>
              </a:ext>
            </a:extLst>
          </p:cNvPr>
          <p:cNvSpPr>
            <a:spLocks noGrp="1"/>
          </p:cNvSpPr>
          <p:nvPr>
            <p:ph type="title"/>
          </p:nvPr>
        </p:nvSpPr>
        <p:spPr/>
        <p:txBody>
          <a:bodyPr/>
          <a:lstStyle/>
          <a:p>
            <a:r>
              <a:rPr lang="en-US" dirty="0"/>
              <a:t>App-only Access with PBI Service API</a:t>
            </a:r>
          </a:p>
        </p:txBody>
      </p:sp>
      <p:sp>
        <p:nvSpPr>
          <p:cNvPr id="3" name="Content Placeholder 2">
            <a:extLst>
              <a:ext uri="{FF2B5EF4-FFF2-40B4-BE49-F238E27FC236}">
                <a16:creationId xmlns:a16="http://schemas.microsoft.com/office/drawing/2014/main" id="{06C9A533-9E23-4621-9022-DD8F0DBBF0E7}"/>
              </a:ext>
            </a:extLst>
          </p:cNvPr>
          <p:cNvSpPr>
            <a:spLocks noGrp="1"/>
          </p:cNvSpPr>
          <p:nvPr>
            <p:ph sz="quarter" idx="10"/>
          </p:nvPr>
        </p:nvSpPr>
        <p:spPr/>
        <p:txBody>
          <a:bodyPr/>
          <a:lstStyle/>
          <a:p>
            <a:r>
              <a:rPr lang="en-US" dirty="0"/>
              <a:t>Service Principal added to workspace as admin</a:t>
            </a:r>
          </a:p>
          <a:p>
            <a:pPr lvl="1"/>
            <a:r>
              <a:rPr lang="en-US" dirty="0"/>
              <a:t>Only works with v2 app workspaces</a:t>
            </a:r>
          </a:p>
          <a:p>
            <a:pPr lvl="1"/>
            <a:r>
              <a:rPr lang="en-US" dirty="0"/>
              <a:t>Provides full workspace access to service principal</a:t>
            </a:r>
          </a:p>
        </p:txBody>
      </p:sp>
      <p:sp>
        <p:nvSpPr>
          <p:cNvPr id="4" name="Rectangle 3">
            <a:extLst>
              <a:ext uri="{FF2B5EF4-FFF2-40B4-BE49-F238E27FC236}">
                <a16:creationId xmlns:a16="http://schemas.microsoft.com/office/drawing/2014/main" id="{DBAB79D2-744E-4255-B90C-3E4C7C202983}"/>
              </a:ext>
            </a:extLst>
          </p:cNvPr>
          <p:cNvSpPr/>
          <p:nvPr/>
        </p:nvSpPr>
        <p:spPr>
          <a:xfrm>
            <a:off x="1322439" y="4488426"/>
            <a:ext cx="22098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App Workspace 2</a:t>
            </a:r>
            <a:endParaRPr lang="en-US" sz="1600" b="1" dirty="0">
              <a:solidFill>
                <a:schemeClr val="tx1"/>
              </a:solidFill>
              <a:latin typeface="Lucida Console" panose="020B0609040504020204" pitchFamily="49" charset="0"/>
            </a:endParaRPr>
          </a:p>
        </p:txBody>
      </p:sp>
      <p:sp>
        <p:nvSpPr>
          <p:cNvPr id="7" name="Rectangle: Rounded Corners 6">
            <a:extLst>
              <a:ext uri="{FF2B5EF4-FFF2-40B4-BE49-F238E27FC236}">
                <a16:creationId xmlns:a16="http://schemas.microsoft.com/office/drawing/2014/main" id="{CBF901D4-6E88-4B4D-A131-3F6491550329}"/>
              </a:ext>
            </a:extLst>
          </p:cNvPr>
          <p:cNvSpPr/>
          <p:nvPr/>
        </p:nvSpPr>
        <p:spPr>
          <a:xfrm>
            <a:off x="1474838" y="4869426"/>
            <a:ext cx="1905000"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App 1 Service Principal</a:t>
            </a:r>
          </a:p>
          <a:p>
            <a:pPr marL="171450" indent="-171450">
              <a:buFont typeface="Arial" panose="020B0604020202020204" pitchFamily="34" charset="0"/>
              <a:buChar char="•"/>
            </a:pPr>
            <a:r>
              <a:rPr lang="en-US" sz="900" dirty="0"/>
              <a:t>App 2 Service Principal</a:t>
            </a:r>
          </a:p>
        </p:txBody>
      </p:sp>
      <p:sp>
        <p:nvSpPr>
          <p:cNvPr id="12" name="Rectangle 11">
            <a:extLst>
              <a:ext uri="{FF2B5EF4-FFF2-40B4-BE49-F238E27FC236}">
                <a16:creationId xmlns:a16="http://schemas.microsoft.com/office/drawing/2014/main" id="{CF1AE2FB-2E9E-4011-8410-94B1E2FBE7B1}"/>
              </a:ext>
            </a:extLst>
          </p:cNvPr>
          <p:cNvSpPr/>
          <p:nvPr/>
        </p:nvSpPr>
        <p:spPr>
          <a:xfrm>
            <a:off x="1322439" y="3040627"/>
            <a:ext cx="22098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App Workspace 1</a:t>
            </a:r>
            <a:endParaRPr lang="en-US" sz="1600" b="1" dirty="0">
              <a:solidFill>
                <a:schemeClr val="tx1"/>
              </a:solidFill>
              <a:latin typeface="Lucida Console" panose="020B0609040504020204" pitchFamily="49" charset="0"/>
            </a:endParaRPr>
          </a:p>
        </p:txBody>
      </p:sp>
      <p:sp>
        <p:nvSpPr>
          <p:cNvPr id="13" name="Rectangle: Rounded Corners 12">
            <a:extLst>
              <a:ext uri="{FF2B5EF4-FFF2-40B4-BE49-F238E27FC236}">
                <a16:creationId xmlns:a16="http://schemas.microsoft.com/office/drawing/2014/main" id="{CE00C4C8-9381-4217-935B-43C5AC931149}"/>
              </a:ext>
            </a:extLst>
          </p:cNvPr>
          <p:cNvSpPr/>
          <p:nvPr/>
        </p:nvSpPr>
        <p:spPr>
          <a:xfrm>
            <a:off x="1474838" y="3421627"/>
            <a:ext cx="1905000"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User 2</a:t>
            </a:r>
          </a:p>
          <a:p>
            <a:pPr marL="171450" indent="-171450">
              <a:buFont typeface="Arial" panose="020B0604020202020204" pitchFamily="34" charset="0"/>
              <a:buChar char="•"/>
            </a:pPr>
            <a:r>
              <a:rPr lang="en-US" sz="900" dirty="0"/>
              <a:t>App 1 Service Principal</a:t>
            </a:r>
          </a:p>
        </p:txBody>
      </p:sp>
      <p:pic>
        <p:nvPicPr>
          <p:cNvPr id="14" name="Picture 13">
            <a:extLst>
              <a:ext uri="{FF2B5EF4-FFF2-40B4-BE49-F238E27FC236}">
                <a16:creationId xmlns:a16="http://schemas.microsoft.com/office/drawing/2014/main" id="{82C02339-DAC6-4D4E-8FF6-480D7EE2CD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3840" y="2888226"/>
            <a:ext cx="3108325" cy="3006090"/>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116569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1</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sz="quarter" idx="10"/>
          </p:nvPr>
        </p:nvSpPr>
        <p:spPr/>
        <p:txBody>
          <a:bodyPr>
            <a:normAutofit/>
          </a:bodyPr>
          <a:lstStyle/>
          <a:p>
            <a:r>
              <a:rPr lang="en-US" sz="2000" dirty="0"/>
              <a:t>Enable Service Principal Access to Power BI Service API</a:t>
            </a:r>
          </a:p>
          <a:p>
            <a:pPr lvl="1"/>
            <a:r>
              <a:rPr lang="en-US" sz="1800" dirty="0"/>
              <a:t>Create an Azure AD security group (e.g. Power BI Apps)</a:t>
            </a:r>
          </a:p>
          <a:p>
            <a:pPr lvl="1"/>
            <a:endParaRPr lang="en-US" sz="1800" dirty="0"/>
          </a:p>
          <a:p>
            <a:pPr lvl="1"/>
            <a:endParaRPr lang="en-US" sz="1800" dirty="0"/>
          </a:p>
          <a:p>
            <a:pPr lvl="1"/>
            <a:endParaRPr lang="en-US" sz="1800" dirty="0"/>
          </a:p>
          <a:p>
            <a:pPr lvl="1"/>
            <a:r>
              <a:rPr lang="en-US" sz="1800" dirty="0"/>
              <a:t>Add group to </a:t>
            </a:r>
            <a:r>
              <a:rPr lang="en-US" sz="1800" i="1" dirty="0"/>
              <a:t>Power BI Allow service principals to use Power BI APIs</a:t>
            </a:r>
          </a:p>
        </p:txBody>
      </p:sp>
      <p:pic>
        <p:nvPicPr>
          <p:cNvPr id="4" name="Picture 3">
            <a:extLst>
              <a:ext uri="{FF2B5EF4-FFF2-40B4-BE49-F238E27FC236}">
                <a16:creationId xmlns:a16="http://schemas.microsoft.com/office/drawing/2014/main" id="{9E6387B1-FBE8-403A-A5DA-91E5A0B2F1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8229" y="1950099"/>
            <a:ext cx="3956050" cy="780415"/>
          </a:xfrm>
          <a:prstGeom prst="rect">
            <a:avLst/>
          </a:prstGeom>
          <a:noFill/>
          <a:ln>
            <a:solidFill>
              <a:schemeClr val="tx1"/>
            </a:solidFill>
          </a:ln>
        </p:spPr>
      </p:pic>
      <p:pic>
        <p:nvPicPr>
          <p:cNvPr id="5" name="Picture 4">
            <a:extLst>
              <a:ext uri="{FF2B5EF4-FFF2-40B4-BE49-F238E27FC236}">
                <a16:creationId xmlns:a16="http://schemas.microsoft.com/office/drawing/2014/main" id="{A09DE05E-0E16-4C95-A08D-5FDEF5EB01A5}"/>
              </a:ext>
            </a:extLst>
          </p:cNvPr>
          <p:cNvPicPr>
            <a:picLocks noChangeAspect="1"/>
          </p:cNvPicPr>
          <p:nvPr/>
        </p:nvPicPr>
        <p:blipFill>
          <a:blip r:embed="rId3"/>
          <a:stretch>
            <a:fillRect/>
          </a:stretch>
        </p:blipFill>
        <p:spPr>
          <a:xfrm>
            <a:off x="1166904" y="3297238"/>
            <a:ext cx="4730294" cy="29718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599743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2</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sz="quarter" idx="10"/>
          </p:nvPr>
        </p:nvSpPr>
        <p:spPr/>
        <p:txBody>
          <a:bodyPr>
            <a:normAutofit/>
          </a:bodyPr>
          <a:lstStyle/>
          <a:p>
            <a:r>
              <a:rPr lang="en-US" sz="2000" dirty="0"/>
              <a:t>Create a confidential client in your Azure AD tenant</a:t>
            </a:r>
          </a:p>
          <a:p>
            <a:endParaRPr lang="en-US" sz="2400" dirty="0"/>
          </a:p>
          <a:p>
            <a:pPr lvl="1"/>
            <a:endParaRPr lang="en-US" sz="1600" dirty="0"/>
          </a:p>
          <a:p>
            <a:pPr lvl="1"/>
            <a:endParaRPr lang="en-US" sz="1600" dirty="0"/>
          </a:p>
          <a:p>
            <a:r>
              <a:rPr lang="en-US" sz="2000" dirty="0"/>
              <a:t>Configured as </a:t>
            </a:r>
            <a:r>
              <a:rPr lang="en-US" sz="1400" dirty="0">
                <a:solidFill>
                  <a:srgbClr val="002060"/>
                </a:solidFill>
                <a:latin typeface="Lucida Console" panose="020B0609040504020204" pitchFamily="49" charset="0"/>
              </a:rPr>
              <a:t>TYPE</a:t>
            </a:r>
            <a:r>
              <a:rPr lang="en-US" sz="1400" dirty="0">
                <a:latin typeface="Lucida Console" panose="020B0609040504020204" pitchFamily="49" charset="0"/>
              </a:rPr>
              <a:t>=</a:t>
            </a:r>
            <a:r>
              <a:rPr lang="en-US" sz="1400" dirty="0">
                <a:solidFill>
                  <a:srgbClr val="002060"/>
                </a:solidFill>
                <a:latin typeface="Lucida Console" panose="020B0609040504020204" pitchFamily="49" charset="0"/>
              </a:rPr>
              <a:t>Web</a:t>
            </a:r>
            <a:r>
              <a:rPr lang="en-US" sz="2000" dirty="0"/>
              <a:t> and no need for a redirect URL</a:t>
            </a:r>
          </a:p>
          <a:p>
            <a:endParaRPr lang="en-US" sz="2400" dirty="0"/>
          </a:p>
          <a:p>
            <a:pPr lvl="1"/>
            <a:endParaRPr lang="en-US" sz="1600" dirty="0"/>
          </a:p>
          <a:p>
            <a:pPr lvl="1"/>
            <a:endParaRPr lang="en-US" sz="1600" dirty="0"/>
          </a:p>
          <a:p>
            <a:r>
              <a:rPr lang="en-US" sz="2000" dirty="0"/>
              <a:t>Add a client secret or a client certificate</a:t>
            </a:r>
          </a:p>
          <a:p>
            <a:endParaRPr lang="en-US" sz="2400" dirty="0"/>
          </a:p>
          <a:p>
            <a:pPr lvl="1"/>
            <a:endParaRPr lang="en-US" sz="1600" dirty="0"/>
          </a:p>
          <a:p>
            <a:pPr lvl="1"/>
            <a:endParaRPr lang="en-US" sz="1600" dirty="0"/>
          </a:p>
          <a:p>
            <a:r>
              <a:rPr lang="en-US" sz="2000" dirty="0"/>
              <a:t>No need to configure any permissions</a:t>
            </a:r>
          </a:p>
        </p:txBody>
      </p:sp>
      <p:pic>
        <p:nvPicPr>
          <p:cNvPr id="11" name="Picture 10">
            <a:extLst>
              <a:ext uri="{FF2B5EF4-FFF2-40B4-BE49-F238E27FC236}">
                <a16:creationId xmlns:a16="http://schemas.microsoft.com/office/drawing/2014/main" id="{4FB1C5DD-BAC4-4102-AD91-9CAD9B24935F}"/>
              </a:ext>
            </a:extLst>
          </p:cNvPr>
          <p:cNvPicPr>
            <a:picLocks noChangeAspect="1"/>
          </p:cNvPicPr>
          <p:nvPr/>
        </p:nvPicPr>
        <p:blipFill>
          <a:blip r:embed="rId2"/>
          <a:stretch>
            <a:fillRect/>
          </a:stretch>
        </p:blipFill>
        <p:spPr>
          <a:xfrm>
            <a:off x="832098" y="1666923"/>
            <a:ext cx="5527367" cy="870590"/>
          </a:xfrm>
          <a:prstGeom prst="rect">
            <a:avLst/>
          </a:prstGeom>
          <a:ln>
            <a:solidFill>
              <a:schemeClr val="tx1">
                <a:lumMod val="50000"/>
                <a:lumOff val="50000"/>
              </a:schemeClr>
            </a:solidFill>
          </a:ln>
        </p:spPr>
      </p:pic>
      <p:pic>
        <p:nvPicPr>
          <p:cNvPr id="12" name="Picture 11">
            <a:extLst>
              <a:ext uri="{FF2B5EF4-FFF2-40B4-BE49-F238E27FC236}">
                <a16:creationId xmlns:a16="http://schemas.microsoft.com/office/drawing/2014/main" id="{0CAB6EDF-B8C9-4400-A290-C1C1DE45FBF0}"/>
              </a:ext>
            </a:extLst>
          </p:cNvPr>
          <p:cNvPicPr>
            <a:picLocks noChangeAspect="1"/>
          </p:cNvPicPr>
          <p:nvPr/>
        </p:nvPicPr>
        <p:blipFill>
          <a:blip r:embed="rId3"/>
          <a:stretch>
            <a:fillRect/>
          </a:stretch>
        </p:blipFill>
        <p:spPr>
          <a:xfrm>
            <a:off x="889675" y="3039447"/>
            <a:ext cx="5513737" cy="870590"/>
          </a:xfrm>
          <a:prstGeom prst="rect">
            <a:avLst/>
          </a:prstGeom>
          <a:ln>
            <a:solidFill>
              <a:schemeClr val="tx1">
                <a:lumMod val="50000"/>
                <a:lumOff val="50000"/>
              </a:schemeClr>
            </a:solidFill>
          </a:ln>
        </p:spPr>
      </p:pic>
      <p:pic>
        <p:nvPicPr>
          <p:cNvPr id="13" name="Picture 12">
            <a:extLst>
              <a:ext uri="{FF2B5EF4-FFF2-40B4-BE49-F238E27FC236}">
                <a16:creationId xmlns:a16="http://schemas.microsoft.com/office/drawing/2014/main" id="{A86E8F99-A8D6-47C7-86B8-562F79E7699E}"/>
              </a:ext>
            </a:extLst>
          </p:cNvPr>
          <p:cNvPicPr>
            <a:picLocks noChangeAspect="1"/>
          </p:cNvPicPr>
          <p:nvPr/>
        </p:nvPicPr>
        <p:blipFill>
          <a:blip r:embed="rId4"/>
          <a:stretch>
            <a:fillRect/>
          </a:stretch>
        </p:blipFill>
        <p:spPr>
          <a:xfrm>
            <a:off x="860950" y="4374499"/>
            <a:ext cx="5232669" cy="954608"/>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236F18F6-E0DD-4576-BE27-60983680FEA7}"/>
              </a:ext>
            </a:extLst>
          </p:cNvPr>
          <p:cNvPicPr>
            <a:picLocks noChangeAspect="1"/>
          </p:cNvPicPr>
          <p:nvPr/>
        </p:nvPicPr>
        <p:blipFill>
          <a:blip r:embed="rId5"/>
          <a:stretch>
            <a:fillRect/>
          </a:stretch>
        </p:blipFill>
        <p:spPr>
          <a:xfrm>
            <a:off x="889674" y="5789860"/>
            <a:ext cx="5412214" cy="949144"/>
          </a:xfrm>
          <a:prstGeom prst="rect">
            <a:avLst/>
          </a:prstGeom>
          <a:ln>
            <a:solidFill>
              <a:schemeClr val="tx1">
                <a:lumMod val="50000"/>
                <a:lumOff val="50000"/>
              </a:schemeClr>
            </a:solidFill>
          </a:ln>
        </p:spPr>
      </p:pic>
    </p:spTree>
    <p:extLst>
      <p:ext uri="{BB962C8B-B14F-4D97-AF65-F5344CB8AC3E}">
        <p14:creationId xmlns:p14="http://schemas.microsoft.com/office/powerpoint/2010/main" val="2953793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3</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sz="quarter" idx="10"/>
          </p:nvPr>
        </p:nvSpPr>
        <p:spPr/>
        <p:txBody>
          <a:bodyPr>
            <a:normAutofit/>
          </a:bodyPr>
          <a:lstStyle/>
          <a:p>
            <a:r>
              <a:rPr lang="en-US" sz="1800" dirty="0"/>
              <a:t>Add application's service principal in </a:t>
            </a:r>
            <a:r>
              <a:rPr lang="en-US" sz="1800" b="1" dirty="0"/>
              <a:t>Power BI Apps</a:t>
            </a:r>
            <a:r>
              <a:rPr lang="en-US" sz="1800" dirty="0"/>
              <a:t> security group</a:t>
            </a:r>
          </a:p>
          <a:p>
            <a:pPr lvl="1"/>
            <a:endParaRPr lang="en-US" sz="1400" dirty="0"/>
          </a:p>
          <a:p>
            <a:endParaRPr lang="en-US" sz="2200" dirty="0"/>
          </a:p>
          <a:p>
            <a:endParaRPr lang="en-US" sz="2200" dirty="0"/>
          </a:p>
          <a:p>
            <a:endParaRPr lang="en-US" sz="1800" dirty="0"/>
          </a:p>
          <a:p>
            <a:r>
              <a:rPr lang="en-US" sz="1800" dirty="0"/>
              <a:t>Configure application's service principal as workspace admin</a:t>
            </a:r>
          </a:p>
          <a:p>
            <a:pPr lvl="1"/>
            <a:endParaRPr lang="en-US" sz="1000" dirty="0"/>
          </a:p>
          <a:p>
            <a:endParaRPr lang="en-US" sz="1800" dirty="0"/>
          </a:p>
          <a:p>
            <a:endParaRPr lang="en-US" sz="1800" dirty="0"/>
          </a:p>
          <a:p>
            <a:endParaRPr lang="en-US" sz="1800" dirty="0"/>
          </a:p>
          <a:p>
            <a:endParaRPr lang="en-US" sz="1800" dirty="0"/>
          </a:p>
          <a:p>
            <a:r>
              <a:rPr lang="en-US" sz="1800" dirty="0"/>
              <a:t>Service principal should now be workspace admin</a:t>
            </a:r>
          </a:p>
        </p:txBody>
      </p:sp>
      <p:pic>
        <p:nvPicPr>
          <p:cNvPr id="6" name="Picture 5">
            <a:extLst>
              <a:ext uri="{FF2B5EF4-FFF2-40B4-BE49-F238E27FC236}">
                <a16:creationId xmlns:a16="http://schemas.microsoft.com/office/drawing/2014/main" id="{DFB23597-AED2-4E77-952D-BD7AF2192E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728" y="1636289"/>
            <a:ext cx="4157591" cy="1173261"/>
          </a:xfrm>
          <a:prstGeom prst="rect">
            <a:avLst/>
          </a:prstGeom>
          <a:noFill/>
          <a:ln>
            <a:solidFill>
              <a:schemeClr val="tx1">
                <a:lumMod val="50000"/>
                <a:lumOff val="50000"/>
              </a:schemeClr>
            </a:solidFill>
          </a:ln>
        </p:spPr>
      </p:pic>
      <p:pic>
        <p:nvPicPr>
          <p:cNvPr id="7" name="Picture 6">
            <a:extLst>
              <a:ext uri="{FF2B5EF4-FFF2-40B4-BE49-F238E27FC236}">
                <a16:creationId xmlns:a16="http://schemas.microsoft.com/office/drawing/2014/main" id="{3025D5CB-3CF4-4281-954B-93DDBD854A39}"/>
              </a:ext>
            </a:extLst>
          </p:cNvPr>
          <p:cNvPicPr/>
          <p:nvPr/>
        </p:nvPicPr>
        <p:blipFill rotWithShape="1">
          <a:blip r:embed="rId3" cstate="print">
            <a:extLst>
              <a:ext uri="{28A0092B-C50C-407E-A947-70E740481C1C}">
                <a14:useLocalDpi xmlns:a14="http://schemas.microsoft.com/office/drawing/2010/main" val="0"/>
              </a:ext>
            </a:extLst>
          </a:blip>
          <a:srcRect t="52607"/>
          <a:stretch/>
        </p:blipFill>
        <p:spPr bwMode="auto">
          <a:xfrm>
            <a:off x="846728" y="3334316"/>
            <a:ext cx="3700391" cy="1204978"/>
          </a:xfrm>
          <a:prstGeom prst="rect">
            <a:avLst/>
          </a:prstGeom>
          <a:noFill/>
          <a:ln>
            <a:solidFill>
              <a:schemeClr val="tx1">
                <a:lumMod val="50000"/>
                <a:lumOff val="50000"/>
              </a:schemeClr>
            </a:solidFill>
          </a:ln>
        </p:spPr>
      </p:pic>
      <p:pic>
        <p:nvPicPr>
          <p:cNvPr id="8" name="Picture 7">
            <a:extLst>
              <a:ext uri="{FF2B5EF4-FFF2-40B4-BE49-F238E27FC236}">
                <a16:creationId xmlns:a16="http://schemas.microsoft.com/office/drawing/2014/main" id="{7210A21F-30CC-4E9E-A483-93FDAAD586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56294" y="3350174"/>
            <a:ext cx="2474650" cy="1173261"/>
          </a:xfrm>
          <a:prstGeom prst="rect">
            <a:avLst/>
          </a:prstGeom>
          <a:noFill/>
          <a:ln>
            <a:solidFill>
              <a:schemeClr val="tx1">
                <a:lumMod val="50000"/>
                <a:lumOff val="50000"/>
              </a:schemeClr>
            </a:solidFill>
          </a:ln>
        </p:spPr>
      </p:pic>
      <p:pic>
        <p:nvPicPr>
          <p:cNvPr id="9" name="Picture 8">
            <a:extLst>
              <a:ext uri="{FF2B5EF4-FFF2-40B4-BE49-F238E27FC236}">
                <a16:creationId xmlns:a16="http://schemas.microsoft.com/office/drawing/2014/main" id="{894780C6-E7EC-42D8-AE23-D1E2FFD4146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46728" y="5250774"/>
            <a:ext cx="2989226" cy="1214207"/>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952681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p:txBody>
          <a:bodyPr/>
          <a:lstStyle/>
          <a:p>
            <a:r>
              <a:rPr lang="en-US" dirty="0"/>
              <a:t>Client Credentials Flow</a:t>
            </a:r>
          </a:p>
        </p:txBody>
      </p:sp>
      <p:sp>
        <p:nvSpPr>
          <p:cNvPr id="5" name="Content Placeholder 4">
            <a:extLst>
              <a:ext uri="{FF2B5EF4-FFF2-40B4-BE49-F238E27FC236}">
                <a16:creationId xmlns:a16="http://schemas.microsoft.com/office/drawing/2014/main" id="{57A5CA5E-5C0A-475C-96A8-29BD5652F663}"/>
              </a:ext>
            </a:extLst>
          </p:cNvPr>
          <p:cNvSpPr>
            <a:spLocks noGrp="1"/>
          </p:cNvSpPr>
          <p:nvPr>
            <p:ph sz="quarter" idx="10"/>
          </p:nvPr>
        </p:nvSpPr>
        <p:spPr/>
        <p:txBody>
          <a:bodyPr/>
          <a:lstStyle/>
          <a:p>
            <a:r>
              <a:rPr lang="en-US" dirty="0"/>
              <a:t>Client credentials flow used to obtain app-only token</a:t>
            </a:r>
          </a:p>
          <a:p>
            <a:pPr lvl="1"/>
            <a:r>
              <a:rPr lang="en-US" dirty="0"/>
              <a:t>Requires passing app secret (e.g. app password or certificate)</a:t>
            </a:r>
          </a:p>
          <a:p>
            <a:pPr lvl="1"/>
            <a:r>
              <a:rPr lang="en-US" dirty="0"/>
              <a:t>Requires passing tenant-specific endpoint</a:t>
            </a:r>
          </a:p>
          <a:p>
            <a:pPr lvl="1"/>
            <a:endParaRPr lang="en-US" dirty="0"/>
          </a:p>
        </p:txBody>
      </p:sp>
      <p:pic>
        <p:nvPicPr>
          <p:cNvPr id="4" name="Picture 3">
            <a:extLst>
              <a:ext uri="{FF2B5EF4-FFF2-40B4-BE49-F238E27FC236}">
                <a16:creationId xmlns:a16="http://schemas.microsoft.com/office/drawing/2014/main" id="{4ECB3101-C143-436F-B6E4-5F907E024088}"/>
              </a:ext>
            </a:extLst>
          </p:cNvPr>
          <p:cNvPicPr>
            <a:picLocks noChangeAspect="1"/>
          </p:cNvPicPr>
          <p:nvPr/>
        </p:nvPicPr>
        <p:blipFill>
          <a:blip r:embed="rId2"/>
          <a:stretch>
            <a:fillRect/>
          </a:stretch>
        </p:blipFill>
        <p:spPr>
          <a:xfrm>
            <a:off x="1090598" y="2616175"/>
            <a:ext cx="9032842" cy="3446975"/>
          </a:xfrm>
          <a:prstGeom prst="rect">
            <a:avLst/>
          </a:prstGeom>
          <a:ln>
            <a:solidFill>
              <a:schemeClr val="tx1"/>
            </a:solidFill>
          </a:ln>
        </p:spPr>
      </p:pic>
    </p:spTree>
    <p:extLst>
      <p:ext uri="{BB962C8B-B14F-4D97-AF65-F5344CB8AC3E}">
        <p14:creationId xmlns:p14="http://schemas.microsoft.com/office/powerpoint/2010/main" val="353205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Embed Tokens</a:t>
            </a:r>
          </a:p>
        </p:txBody>
      </p:sp>
      <p:sp>
        <p:nvSpPr>
          <p:cNvPr id="3" name="Content Placeholder 2"/>
          <p:cNvSpPr>
            <a:spLocks noGrp="1"/>
          </p:cNvSpPr>
          <p:nvPr>
            <p:ph sz="quarter" idx="10"/>
          </p:nvPr>
        </p:nvSpPr>
        <p:spPr/>
        <p:txBody>
          <a:bodyPr/>
          <a:lstStyle/>
          <a:p>
            <a:r>
              <a:rPr lang="en-US" dirty="0"/>
              <a:t>You can embed reports using an AAD token, but…</a:t>
            </a:r>
          </a:p>
          <a:p>
            <a:pPr lvl="1"/>
            <a:r>
              <a:rPr lang="en-US" dirty="0"/>
              <a:t>You might want embed resource using more restricted tokens</a:t>
            </a:r>
          </a:p>
          <a:p>
            <a:pPr lvl="1"/>
            <a:r>
              <a:rPr lang="en-US" dirty="0"/>
              <a:t>You might want stay within the bounds of Power BI licensing terms</a:t>
            </a:r>
          </a:p>
          <a:p>
            <a:pPr lvl="1"/>
            <a:endParaRPr lang="en-US" dirty="0"/>
          </a:p>
          <a:p>
            <a:r>
              <a:rPr lang="en-US" dirty="0"/>
              <a:t>You generate embed tokens with the Power BI Service API</a:t>
            </a:r>
          </a:p>
          <a:p>
            <a:pPr lvl="1"/>
            <a:r>
              <a:rPr lang="en-US" dirty="0"/>
              <a:t>Each embed token created for one specific resource</a:t>
            </a:r>
          </a:p>
          <a:p>
            <a:pPr lvl="1"/>
            <a:r>
              <a:rPr lang="en-US" dirty="0"/>
              <a:t>Embed token provides restrictions on whether user can view or edit</a:t>
            </a:r>
          </a:p>
          <a:p>
            <a:pPr lvl="1"/>
            <a:r>
              <a:rPr lang="en-US" dirty="0"/>
              <a:t>Embed token can only be generated in dedicated capacity (semi-enforced)</a:t>
            </a:r>
          </a:p>
          <a:p>
            <a:pPr lvl="1"/>
            <a:r>
              <a:rPr lang="en-US" dirty="0"/>
              <a:t>Embed token can be generated to support row-level security (RLS)</a:t>
            </a:r>
          </a:p>
        </p:txBody>
      </p:sp>
      <p:pic>
        <p:nvPicPr>
          <p:cNvPr id="4" name="Picture 3"/>
          <p:cNvPicPr>
            <a:picLocks noChangeAspect="1"/>
          </p:cNvPicPr>
          <p:nvPr/>
        </p:nvPicPr>
        <p:blipFill>
          <a:blip r:embed="rId2"/>
          <a:stretch>
            <a:fillRect/>
          </a:stretch>
        </p:blipFill>
        <p:spPr>
          <a:xfrm>
            <a:off x="1057582" y="4940330"/>
            <a:ext cx="7791450" cy="1101037"/>
          </a:xfrm>
          <a:prstGeom prst="rect">
            <a:avLst/>
          </a:prstGeom>
          <a:ln>
            <a:solidFill>
              <a:schemeClr val="tx1">
                <a:lumMod val="50000"/>
                <a:lumOff val="50000"/>
              </a:schemeClr>
            </a:solidFill>
          </a:ln>
        </p:spPr>
      </p:pic>
    </p:spTree>
    <p:extLst>
      <p:ext uri="{BB962C8B-B14F-4D97-AF65-F5344CB8AC3E}">
        <p14:creationId xmlns:p14="http://schemas.microsoft.com/office/powerpoint/2010/main" val="3695859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dirty="0"/>
              <a:t>Getting the Data for Report Embedding</a:t>
            </a:r>
          </a:p>
        </p:txBody>
      </p:sp>
      <p:pic>
        <p:nvPicPr>
          <p:cNvPr id="3" name="Picture 2">
            <a:extLst>
              <a:ext uri="{FF2B5EF4-FFF2-40B4-BE49-F238E27FC236}">
                <a16:creationId xmlns:a16="http://schemas.microsoft.com/office/drawing/2014/main" id="{AAC428B2-FE7E-4EE7-AD29-31572227377B}"/>
              </a:ext>
            </a:extLst>
          </p:cNvPr>
          <p:cNvPicPr>
            <a:picLocks noChangeAspect="1"/>
          </p:cNvPicPr>
          <p:nvPr/>
        </p:nvPicPr>
        <p:blipFill>
          <a:blip r:embed="rId2"/>
          <a:stretch>
            <a:fillRect/>
          </a:stretch>
        </p:blipFill>
        <p:spPr>
          <a:xfrm>
            <a:off x="588263" y="1212831"/>
            <a:ext cx="8295069" cy="3200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9523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Dashboard Embedding</a:t>
            </a:r>
          </a:p>
        </p:txBody>
      </p:sp>
      <p:pic>
        <p:nvPicPr>
          <p:cNvPr id="4" name="Picture 3">
            <a:extLst>
              <a:ext uri="{FF2B5EF4-FFF2-40B4-BE49-F238E27FC236}">
                <a16:creationId xmlns:a16="http://schemas.microsoft.com/office/drawing/2014/main" id="{9BABD81C-4292-4277-9B3D-2410C523C9B4}"/>
              </a:ext>
            </a:extLst>
          </p:cNvPr>
          <p:cNvPicPr>
            <a:picLocks noChangeAspect="1"/>
          </p:cNvPicPr>
          <p:nvPr/>
        </p:nvPicPr>
        <p:blipFill>
          <a:blip r:embed="rId2"/>
          <a:stretch>
            <a:fillRect/>
          </a:stretch>
        </p:blipFill>
        <p:spPr>
          <a:xfrm>
            <a:off x="588263" y="1208362"/>
            <a:ext cx="8031901" cy="3203902"/>
          </a:xfrm>
          <a:prstGeom prst="rect">
            <a:avLst/>
          </a:prstGeom>
          <a:ln>
            <a:solidFill>
              <a:schemeClr val="tx1">
                <a:lumMod val="50000"/>
                <a:lumOff val="50000"/>
              </a:schemeClr>
            </a:solidFill>
          </a:ln>
        </p:spPr>
      </p:pic>
    </p:spTree>
    <p:extLst>
      <p:ext uri="{BB962C8B-B14F-4D97-AF65-F5344CB8AC3E}">
        <p14:creationId xmlns:p14="http://schemas.microsoft.com/office/powerpoint/2010/main" val="15904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Data for New Report Embedding</a:t>
            </a:r>
          </a:p>
        </p:txBody>
      </p:sp>
      <p:pic>
        <p:nvPicPr>
          <p:cNvPr id="3" name="Picture 2">
            <a:extLst>
              <a:ext uri="{FF2B5EF4-FFF2-40B4-BE49-F238E27FC236}">
                <a16:creationId xmlns:a16="http://schemas.microsoft.com/office/drawing/2014/main" id="{A80913CF-2E69-44CA-BDFF-3F3CD08FD5DD}"/>
              </a:ext>
            </a:extLst>
          </p:cNvPr>
          <p:cNvPicPr>
            <a:picLocks noChangeAspect="1"/>
          </p:cNvPicPr>
          <p:nvPr/>
        </p:nvPicPr>
        <p:blipFill>
          <a:blip r:embed="rId2"/>
          <a:stretch>
            <a:fillRect/>
          </a:stretch>
        </p:blipFill>
        <p:spPr>
          <a:xfrm>
            <a:off x="588263" y="1206910"/>
            <a:ext cx="8541121" cy="2819400"/>
          </a:xfrm>
          <a:prstGeom prst="rect">
            <a:avLst/>
          </a:prstGeom>
          <a:ln>
            <a:solidFill>
              <a:schemeClr val="tx1"/>
            </a:solidFill>
          </a:ln>
        </p:spPr>
      </p:pic>
    </p:spTree>
    <p:extLst>
      <p:ext uri="{BB962C8B-B14F-4D97-AF65-F5344CB8AC3E}">
        <p14:creationId xmlns:p14="http://schemas.microsoft.com/office/powerpoint/2010/main" val="4014841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Ø"/>
            </a:pPr>
            <a:r>
              <a:rPr lang="en-US" dirty="0"/>
              <a:t>OAuth 2.0 and OpenID Connect</a:t>
            </a:r>
          </a:p>
          <a:p>
            <a:pPr marL="457200" indent="-457200">
              <a:buFont typeface="Arial" panose="020B0604020202020204" pitchFamily="34" charset="0"/>
              <a:buChar char="•"/>
            </a:pPr>
            <a:r>
              <a:rPr lang="en-US" dirty="0"/>
              <a:t>Microsoft Identity Platform 2.0</a:t>
            </a:r>
          </a:p>
          <a:p>
            <a:pPr marL="457200" indent="-457200">
              <a:buFont typeface="Arial" panose="020B0604020202020204" pitchFamily="34" charset="0"/>
              <a:buChar char="•"/>
            </a:pPr>
            <a:r>
              <a:rPr lang="en-US" dirty="0"/>
              <a:t>Developing with the Power BI .NET SDK</a:t>
            </a:r>
          </a:p>
          <a:p>
            <a:pPr marL="457200" indent="-457200">
              <a:buFont typeface="Arial" panose="020B0604020202020204" pitchFamily="34" charset="0"/>
              <a:buChar char="•"/>
            </a:pPr>
            <a:r>
              <a:rPr lang="en-US" dirty="0"/>
              <a:t>Developing with the App-Owns-Data Model</a:t>
            </a:r>
          </a:p>
          <a:p>
            <a:pPr marL="457200" indent="-457200">
              <a:buFont typeface="Arial" panose="020B0604020202020204" pitchFamily="34" charset="0"/>
              <a:buChar char="•"/>
            </a:pPr>
            <a:r>
              <a:rPr lang="en-US" dirty="0"/>
              <a:t>Developing Single Page Applications (SPAs)</a:t>
            </a:r>
          </a:p>
          <a:p>
            <a:pPr marL="457200" indent="-457200">
              <a:buFont typeface="Arial" panose="020B0604020202020204" pitchFamily="34" charset="0"/>
              <a:buChar char="•"/>
            </a:pPr>
            <a:r>
              <a:rPr lang="en-US" dirty="0"/>
              <a:t>Developing Secure Web Applications</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ü"/>
            </a:pPr>
            <a:r>
              <a:rPr lang="en-US" dirty="0"/>
              <a:t>Microsoft Identity Platform 2.0</a:t>
            </a:r>
          </a:p>
          <a:p>
            <a:pPr marL="457200" indent="-457200">
              <a:buFont typeface="Wingdings" panose="05000000000000000000" pitchFamily="2" charset="2"/>
              <a:buChar char="ü"/>
            </a:pPr>
            <a:r>
              <a:rPr lang="en-US" dirty="0"/>
              <a:t>Developing with the Power BI .NET SDK</a:t>
            </a:r>
          </a:p>
          <a:p>
            <a:pPr marL="457200" indent="-457200">
              <a:buFont typeface="Wingdings" panose="05000000000000000000" pitchFamily="2" charset="2"/>
              <a:buChar char="ü"/>
            </a:pPr>
            <a:r>
              <a:rPr lang="en-US" dirty="0"/>
              <a:t>Developing with the App-Owns-Data Model</a:t>
            </a:r>
          </a:p>
          <a:p>
            <a:pPr marL="457200" indent="-457200">
              <a:buFont typeface="Wingdings" panose="05000000000000000000" pitchFamily="2" charset="2"/>
              <a:buChar char="Ø"/>
            </a:pPr>
            <a:r>
              <a:rPr lang="en-US" dirty="0"/>
              <a:t>Developing Single Page Applications (SPAs)</a:t>
            </a:r>
          </a:p>
          <a:p>
            <a:pPr marL="457200" indent="-457200">
              <a:buFont typeface="Arial" panose="020B0604020202020204" pitchFamily="34" charset="0"/>
              <a:buChar char="•"/>
            </a:pPr>
            <a:r>
              <a:rPr lang="en-US" dirty="0"/>
              <a:t>Developing Secure Web Applications</a:t>
            </a:r>
          </a:p>
        </p:txBody>
      </p:sp>
    </p:spTree>
    <p:extLst>
      <p:ext uri="{BB962C8B-B14F-4D97-AF65-F5344CB8AC3E}">
        <p14:creationId xmlns:p14="http://schemas.microsoft.com/office/powerpoint/2010/main" val="2989914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3D89-E178-4C3B-B864-6C5086F06D13}"/>
              </a:ext>
            </a:extLst>
          </p:cNvPr>
          <p:cNvSpPr>
            <a:spLocks noGrp="1"/>
          </p:cNvSpPr>
          <p:nvPr>
            <p:ph type="title"/>
          </p:nvPr>
        </p:nvSpPr>
        <p:spPr/>
        <p:txBody>
          <a:bodyPr/>
          <a:lstStyle/>
          <a:p>
            <a:r>
              <a:rPr lang="en-US" dirty="0"/>
              <a:t>Understanding Implicit Flow</a:t>
            </a:r>
          </a:p>
        </p:txBody>
      </p:sp>
      <p:sp>
        <p:nvSpPr>
          <p:cNvPr id="3" name="Content Placeholder 2">
            <a:extLst>
              <a:ext uri="{FF2B5EF4-FFF2-40B4-BE49-F238E27FC236}">
                <a16:creationId xmlns:a16="http://schemas.microsoft.com/office/drawing/2014/main" id="{D3884EAD-4684-49A0-BD70-92FA72444CDF}"/>
              </a:ext>
            </a:extLst>
          </p:cNvPr>
          <p:cNvSpPr>
            <a:spLocks noGrp="1"/>
          </p:cNvSpPr>
          <p:nvPr>
            <p:ph sz="quarter" idx="10"/>
          </p:nvPr>
        </p:nvSpPr>
        <p:spPr>
          <a:xfrm>
            <a:off x="584200" y="1219200"/>
            <a:ext cx="11018838" cy="5158335"/>
          </a:xfrm>
        </p:spPr>
        <p:txBody>
          <a:bodyPr/>
          <a:lstStyle/>
          <a:p>
            <a:r>
              <a:rPr lang="en-US" dirty="0"/>
              <a:t>Used in single page applications (SPAs)</a:t>
            </a:r>
          </a:p>
          <a:p>
            <a:pPr lvl="1"/>
            <a:r>
              <a:rPr lang="en-US" dirty="0"/>
              <a:t>All code and configuration loaded into client-side browser</a:t>
            </a:r>
          </a:p>
          <a:p>
            <a:pPr lvl="1"/>
            <a:r>
              <a:rPr lang="en-US" dirty="0"/>
              <a:t>Application runs as web application at verifiable URL on the Internet</a:t>
            </a:r>
          </a:p>
          <a:p>
            <a:pPr lvl="1"/>
            <a:r>
              <a:rPr lang="en-US" dirty="0"/>
              <a:t>SPA must be running at URL registered as a redirect URL</a:t>
            </a:r>
          </a:p>
          <a:p>
            <a:pPr lvl="1"/>
            <a:r>
              <a:rPr lang="en-US" dirty="0"/>
              <a:t>Application isn't really confidential - it cannot keep any secret</a:t>
            </a:r>
          </a:p>
          <a:p>
            <a:pPr lvl="1"/>
            <a:endParaRPr lang="en-US" dirty="0"/>
          </a:p>
          <a:p>
            <a:r>
              <a:rPr lang="en-US" dirty="0"/>
              <a:t>Implicit flow involves passing access token directly to browser</a:t>
            </a:r>
          </a:p>
          <a:p>
            <a:pPr lvl="1"/>
            <a:r>
              <a:rPr lang="en-US" dirty="0"/>
              <a:t>Passing access token to browser isn't ideal - but it's tolerated when developing SPAs</a:t>
            </a:r>
          </a:p>
          <a:p>
            <a:pPr lvl="1"/>
            <a:endParaRPr lang="en-US" dirty="0"/>
          </a:p>
          <a:p>
            <a:r>
              <a:rPr lang="en-US" dirty="0"/>
              <a:t>MSAL provides a version of JavaScript/TypeScript Developers</a:t>
            </a:r>
          </a:p>
          <a:p>
            <a:pPr lvl="1"/>
            <a:r>
              <a:rPr lang="en-US" dirty="0"/>
              <a:t>There are node.js packages and NuGet packages for msal.js</a:t>
            </a:r>
          </a:p>
          <a:p>
            <a:pPr lvl="1"/>
            <a:endParaRPr lang="en-US" dirty="0"/>
          </a:p>
          <a:p>
            <a:pPr lvl="1"/>
            <a:endParaRPr lang="en-US" dirty="0"/>
          </a:p>
        </p:txBody>
      </p:sp>
    </p:spTree>
    <p:extLst>
      <p:ext uri="{BB962C8B-B14F-4D97-AF65-F5344CB8AC3E}">
        <p14:creationId xmlns:p14="http://schemas.microsoft.com/office/powerpoint/2010/main" val="84030583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ü"/>
            </a:pPr>
            <a:r>
              <a:rPr lang="en-US" dirty="0"/>
              <a:t>Microsoft Identity Platform 2.0</a:t>
            </a:r>
          </a:p>
          <a:p>
            <a:pPr marL="457200" indent="-457200">
              <a:buFont typeface="Wingdings" panose="05000000000000000000" pitchFamily="2" charset="2"/>
              <a:buChar char="ü"/>
            </a:pPr>
            <a:r>
              <a:rPr lang="en-US" dirty="0"/>
              <a:t>Developing with the Power BI .NET SDK</a:t>
            </a:r>
          </a:p>
          <a:p>
            <a:pPr marL="457200" indent="-457200">
              <a:buFont typeface="Wingdings" panose="05000000000000000000" pitchFamily="2" charset="2"/>
              <a:buChar char="ü"/>
            </a:pPr>
            <a:r>
              <a:rPr lang="en-US" dirty="0"/>
              <a:t>Developing with the App-Owns-Data Model</a:t>
            </a:r>
          </a:p>
          <a:p>
            <a:pPr marL="457200" indent="-457200">
              <a:buFont typeface="Wingdings" panose="05000000000000000000" pitchFamily="2" charset="2"/>
              <a:buChar char="ü"/>
            </a:pPr>
            <a:r>
              <a:rPr lang="en-US" dirty="0"/>
              <a:t>Developing Single Page Applications (SPAs)</a:t>
            </a:r>
          </a:p>
          <a:p>
            <a:pPr marL="457200" indent="-457200">
              <a:buFont typeface="Wingdings" panose="05000000000000000000" pitchFamily="2" charset="2"/>
              <a:buChar char="Ø"/>
            </a:pPr>
            <a:r>
              <a:rPr lang="en-US" dirty="0"/>
              <a:t>Developing Secure Web Applications</a:t>
            </a:r>
          </a:p>
        </p:txBody>
      </p:sp>
    </p:spTree>
    <p:extLst>
      <p:ext uri="{BB962C8B-B14F-4D97-AF65-F5344CB8AC3E}">
        <p14:creationId xmlns:p14="http://schemas.microsoft.com/office/powerpoint/2010/main" val="10484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2236E-F3EE-444F-8330-EA8C0719780D}"/>
              </a:ext>
            </a:extLst>
          </p:cNvPr>
          <p:cNvSpPr>
            <a:spLocks noGrp="1"/>
          </p:cNvSpPr>
          <p:nvPr>
            <p:ph type="title"/>
          </p:nvPr>
        </p:nvSpPr>
        <p:spPr/>
        <p:txBody>
          <a:bodyPr/>
          <a:lstStyle/>
          <a:p>
            <a:r>
              <a:rPr lang="en-US" dirty="0"/>
              <a:t>Open Web Interfaces for NET (OWIN)</a:t>
            </a:r>
          </a:p>
        </p:txBody>
      </p:sp>
      <p:sp>
        <p:nvSpPr>
          <p:cNvPr id="3" name="Content Placeholder 2">
            <a:extLst>
              <a:ext uri="{FF2B5EF4-FFF2-40B4-BE49-F238E27FC236}">
                <a16:creationId xmlns:a16="http://schemas.microsoft.com/office/drawing/2014/main" id="{08A9090A-17E8-4A12-8FC0-C6957D1EB5C7}"/>
              </a:ext>
            </a:extLst>
          </p:cNvPr>
          <p:cNvSpPr>
            <a:spLocks noGrp="1"/>
          </p:cNvSpPr>
          <p:nvPr>
            <p:ph sz="quarter" idx="10"/>
          </p:nvPr>
        </p:nvSpPr>
        <p:spPr/>
        <p:txBody>
          <a:bodyPr/>
          <a:lstStyle/>
          <a:p>
            <a:r>
              <a:rPr lang="en-US" dirty="0"/>
              <a:t>OWIN interfaces decouple web server from application</a:t>
            </a:r>
          </a:p>
          <a:p>
            <a:pPr lvl="1"/>
            <a:r>
              <a:rPr lang="en-US" dirty="0"/>
              <a:t>OWIN serves to decouple .NET applications from Windows and IIS</a:t>
            </a:r>
          </a:p>
          <a:p>
            <a:pPr lvl="1"/>
            <a:r>
              <a:rPr lang="en-US" dirty="0"/>
              <a:t>OWIN promotes the development of smaller modules (middleware)</a:t>
            </a:r>
          </a:p>
          <a:p>
            <a:r>
              <a:rPr lang="en-US" dirty="0"/>
              <a:t>Microsoft's Implementation known as Katana</a:t>
            </a:r>
          </a:p>
          <a:p>
            <a:pPr lvl="1"/>
            <a:r>
              <a:rPr lang="en-US" dirty="0"/>
              <a:t>Makes it possible to use OWIN with ASP/NET and ASP Core</a:t>
            </a:r>
          </a:p>
          <a:p>
            <a:pPr lvl="1"/>
            <a:r>
              <a:rPr lang="en-US" dirty="0"/>
              <a:t>Microsoft provides OWIN-based security middleware</a:t>
            </a:r>
          </a:p>
          <a:p>
            <a:endParaRPr lang="en-US" dirty="0"/>
          </a:p>
          <a:p>
            <a:pPr lvl="1"/>
            <a:endParaRPr lang="en-US" dirty="0"/>
          </a:p>
        </p:txBody>
      </p:sp>
      <p:grpSp>
        <p:nvGrpSpPr>
          <p:cNvPr id="9" name="Group 8">
            <a:extLst>
              <a:ext uri="{FF2B5EF4-FFF2-40B4-BE49-F238E27FC236}">
                <a16:creationId xmlns:a16="http://schemas.microsoft.com/office/drawing/2014/main" id="{1B1FF518-1D52-4F9D-B7E6-EA1985C1807F}"/>
              </a:ext>
            </a:extLst>
          </p:cNvPr>
          <p:cNvGrpSpPr/>
          <p:nvPr/>
        </p:nvGrpSpPr>
        <p:grpSpPr>
          <a:xfrm>
            <a:off x="1025013" y="3951277"/>
            <a:ext cx="6019806" cy="2317761"/>
            <a:chOff x="1142994" y="4218605"/>
            <a:chExt cx="4796815" cy="2442556"/>
          </a:xfrm>
        </p:grpSpPr>
        <p:sp>
          <p:nvSpPr>
            <p:cNvPr id="4" name="Rectangle 3">
              <a:extLst>
                <a:ext uri="{FF2B5EF4-FFF2-40B4-BE49-F238E27FC236}">
                  <a16:creationId xmlns:a16="http://schemas.microsoft.com/office/drawing/2014/main" id="{B7A4F7C2-685D-4142-886A-C034BEF5BE29}"/>
                </a:ext>
              </a:extLst>
            </p:cNvPr>
            <p:cNvSpPr/>
            <p:nvPr/>
          </p:nvSpPr>
          <p:spPr>
            <a:xfrm>
              <a:off x="1142994" y="5467179"/>
              <a:ext cx="4796813" cy="469605"/>
            </a:xfrm>
            <a:prstGeom prst="rect">
              <a:avLst/>
            </a:prstGeom>
            <a:ln w="6350">
              <a:solidFill>
                <a:srgbClr val="2E3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OWIN</a:t>
              </a:r>
            </a:p>
          </p:txBody>
        </p:sp>
        <p:sp>
          <p:nvSpPr>
            <p:cNvPr id="5" name="Rectangle 4">
              <a:extLst>
                <a:ext uri="{FF2B5EF4-FFF2-40B4-BE49-F238E27FC236}">
                  <a16:creationId xmlns:a16="http://schemas.microsoft.com/office/drawing/2014/main" id="{C0E6CA41-1ED1-4C3C-B5E7-58FE2884F258}"/>
                </a:ext>
              </a:extLst>
            </p:cNvPr>
            <p:cNvSpPr/>
            <p:nvPr/>
          </p:nvSpPr>
          <p:spPr>
            <a:xfrm>
              <a:off x="1142994" y="6003714"/>
              <a:ext cx="4796813" cy="657447"/>
            </a:xfrm>
            <a:prstGeom prst="rect">
              <a:avLst/>
            </a:prstGeom>
            <a:solidFill>
              <a:schemeClr val="accent5">
                <a:lumMod val="50000"/>
              </a:schemeClr>
            </a:solidFill>
            <a:ln w="6350">
              <a:solidFill>
                <a:srgbClr val="2E3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Server and OS</a:t>
              </a:r>
            </a:p>
          </p:txBody>
        </p:sp>
        <p:sp>
          <p:nvSpPr>
            <p:cNvPr id="6" name="Rectangle 5">
              <a:extLst>
                <a:ext uri="{FF2B5EF4-FFF2-40B4-BE49-F238E27FC236}">
                  <a16:creationId xmlns:a16="http://schemas.microsoft.com/office/drawing/2014/main" id="{F08EC490-DD68-4609-B895-CFA8D72CA964}"/>
                </a:ext>
              </a:extLst>
            </p:cNvPr>
            <p:cNvSpPr/>
            <p:nvPr/>
          </p:nvSpPr>
          <p:spPr>
            <a:xfrm>
              <a:off x="1142995" y="4218605"/>
              <a:ext cx="4796813" cy="657447"/>
            </a:xfrm>
            <a:prstGeom prst="rect">
              <a:avLst/>
            </a:prstGeom>
            <a:solidFill>
              <a:schemeClr val="accent3">
                <a:lumMod val="50000"/>
              </a:schemeClr>
            </a:solidFill>
            <a:ln w="6350">
              <a:solidFill>
                <a:srgbClr val="2E3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Web Application</a:t>
              </a:r>
            </a:p>
          </p:txBody>
        </p:sp>
        <p:sp>
          <p:nvSpPr>
            <p:cNvPr id="8" name="Rectangle 7">
              <a:extLst>
                <a:ext uri="{FF2B5EF4-FFF2-40B4-BE49-F238E27FC236}">
                  <a16:creationId xmlns:a16="http://schemas.microsoft.com/office/drawing/2014/main" id="{23059E3A-EFAC-488B-88B9-953CA9FBB840}"/>
                </a:ext>
              </a:extLst>
            </p:cNvPr>
            <p:cNvSpPr/>
            <p:nvPr/>
          </p:nvSpPr>
          <p:spPr>
            <a:xfrm>
              <a:off x="1142996" y="4940595"/>
              <a:ext cx="4796813" cy="469605"/>
            </a:xfrm>
            <a:prstGeom prst="rect">
              <a:avLst/>
            </a:prstGeom>
            <a:solidFill>
              <a:schemeClr val="accent2">
                <a:lumMod val="50000"/>
              </a:schemeClr>
            </a:solidFill>
            <a:ln w="6350">
              <a:solidFill>
                <a:srgbClr val="2E3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Katana </a:t>
              </a:r>
              <a:r>
                <a:rPr lang="en-US" sz="1200" i="1" dirty="0"/>
                <a:t>(OWIN implementation for ASP.NET)</a:t>
              </a:r>
              <a:endParaRPr lang="en-US" i="1" dirty="0"/>
            </a:p>
          </p:txBody>
        </p:sp>
      </p:grpSp>
      <p:grpSp>
        <p:nvGrpSpPr>
          <p:cNvPr id="15" name="Group 14">
            <a:extLst>
              <a:ext uri="{FF2B5EF4-FFF2-40B4-BE49-F238E27FC236}">
                <a16:creationId xmlns:a16="http://schemas.microsoft.com/office/drawing/2014/main" id="{B69C2D0F-8ED3-4B33-9678-6B9A30303CBA}"/>
              </a:ext>
            </a:extLst>
          </p:cNvPr>
          <p:cNvGrpSpPr/>
          <p:nvPr/>
        </p:nvGrpSpPr>
        <p:grpSpPr>
          <a:xfrm>
            <a:off x="8281326" y="2947309"/>
            <a:ext cx="3321712" cy="3485015"/>
            <a:chOff x="7846267" y="2864497"/>
            <a:chExt cx="3554963" cy="3729733"/>
          </a:xfrm>
        </p:grpSpPr>
        <p:grpSp>
          <p:nvGrpSpPr>
            <p:cNvPr id="13" name="Group 12">
              <a:extLst>
                <a:ext uri="{FF2B5EF4-FFF2-40B4-BE49-F238E27FC236}">
                  <a16:creationId xmlns:a16="http://schemas.microsoft.com/office/drawing/2014/main" id="{691E0C49-1C80-4875-AEF3-912FB599B260}"/>
                </a:ext>
              </a:extLst>
            </p:cNvPr>
            <p:cNvGrpSpPr/>
            <p:nvPr/>
          </p:nvGrpSpPr>
          <p:grpSpPr>
            <a:xfrm>
              <a:off x="7846267" y="2888238"/>
              <a:ext cx="3554963" cy="3588802"/>
              <a:chOff x="5261687" y="700355"/>
              <a:chExt cx="6234599" cy="6325767"/>
            </a:xfrm>
          </p:grpSpPr>
          <p:pic>
            <p:nvPicPr>
              <p:cNvPr id="11" name="Picture 10">
                <a:extLst>
                  <a:ext uri="{FF2B5EF4-FFF2-40B4-BE49-F238E27FC236}">
                    <a16:creationId xmlns:a16="http://schemas.microsoft.com/office/drawing/2014/main" id="{1942BF29-5AB9-4771-8444-A3D1F0115201}"/>
                  </a:ext>
                </a:extLst>
              </p:cNvPr>
              <p:cNvPicPr>
                <a:picLocks noChangeAspect="1"/>
              </p:cNvPicPr>
              <p:nvPr/>
            </p:nvPicPr>
            <p:blipFill>
              <a:blip r:embed="rId2"/>
              <a:stretch>
                <a:fillRect/>
              </a:stretch>
            </p:blipFill>
            <p:spPr>
              <a:xfrm>
                <a:off x="5305036" y="2692247"/>
                <a:ext cx="6096000" cy="4333875"/>
              </a:xfrm>
              <a:prstGeom prst="rect">
                <a:avLst/>
              </a:prstGeom>
            </p:spPr>
          </p:pic>
          <p:pic>
            <p:nvPicPr>
              <p:cNvPr id="10" name="Picture 9">
                <a:extLst>
                  <a:ext uri="{FF2B5EF4-FFF2-40B4-BE49-F238E27FC236}">
                    <a16:creationId xmlns:a16="http://schemas.microsoft.com/office/drawing/2014/main" id="{27006BBE-C40F-461A-A5F0-3E8720CA576C}"/>
                  </a:ext>
                </a:extLst>
              </p:cNvPr>
              <p:cNvPicPr>
                <a:picLocks noChangeAspect="1"/>
              </p:cNvPicPr>
              <p:nvPr/>
            </p:nvPicPr>
            <p:blipFill>
              <a:blip r:embed="rId3"/>
              <a:stretch>
                <a:fillRect/>
              </a:stretch>
            </p:blipFill>
            <p:spPr>
              <a:xfrm>
                <a:off x="5305036" y="2141345"/>
                <a:ext cx="6191250" cy="685800"/>
              </a:xfrm>
              <a:prstGeom prst="rect">
                <a:avLst/>
              </a:prstGeom>
            </p:spPr>
          </p:pic>
          <p:pic>
            <p:nvPicPr>
              <p:cNvPr id="12" name="Picture 11">
                <a:extLst>
                  <a:ext uri="{FF2B5EF4-FFF2-40B4-BE49-F238E27FC236}">
                    <a16:creationId xmlns:a16="http://schemas.microsoft.com/office/drawing/2014/main" id="{EB82A1EA-1AF7-4903-AF82-0F3CFDB79772}"/>
                  </a:ext>
                </a:extLst>
              </p:cNvPr>
              <p:cNvPicPr>
                <a:picLocks noChangeAspect="1"/>
              </p:cNvPicPr>
              <p:nvPr/>
            </p:nvPicPr>
            <p:blipFill>
              <a:blip r:embed="rId4"/>
              <a:stretch>
                <a:fillRect/>
              </a:stretch>
            </p:blipFill>
            <p:spPr>
              <a:xfrm>
                <a:off x="5261687" y="700355"/>
                <a:ext cx="6200775" cy="1438275"/>
              </a:xfrm>
              <a:prstGeom prst="rect">
                <a:avLst/>
              </a:prstGeom>
            </p:spPr>
          </p:pic>
        </p:grpSp>
        <p:sp>
          <p:nvSpPr>
            <p:cNvPr id="14" name="Rectangle 13">
              <a:extLst>
                <a:ext uri="{FF2B5EF4-FFF2-40B4-BE49-F238E27FC236}">
                  <a16:creationId xmlns:a16="http://schemas.microsoft.com/office/drawing/2014/main" id="{A075340B-ADEE-423E-BA16-CA15B3D3BFEB}"/>
                </a:ext>
              </a:extLst>
            </p:cNvPr>
            <p:cNvSpPr/>
            <p:nvPr/>
          </p:nvSpPr>
          <p:spPr bwMode="auto">
            <a:xfrm>
              <a:off x="7866185" y="2864497"/>
              <a:ext cx="3525870" cy="3729733"/>
            </a:xfrm>
            <a:prstGeom prst="rect">
              <a:avLst/>
            </a:prstGeom>
            <a:noFill/>
            <a:ln w="38100">
              <a:solidFill>
                <a:srgbClr val="5D6B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528832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45B776C0-E2D2-426F-B105-2E299371BFE4}"/>
              </a:ext>
            </a:extLst>
          </p:cNvPr>
          <p:cNvSpPr>
            <a:spLocks noGrp="1"/>
          </p:cNvSpPr>
          <p:nvPr>
            <p:ph sz="quarter" idx="10"/>
          </p:nvPr>
        </p:nvSpPr>
        <p:spPr/>
        <p:txBody>
          <a:bodyPr>
            <a:normAutofit/>
          </a:bodyPr>
          <a:lstStyle/>
          <a:p>
            <a:r>
              <a:rPr lang="en-US" sz="2400" dirty="0"/>
              <a:t>OWIN create pipeline of middleware components</a:t>
            </a:r>
          </a:p>
          <a:p>
            <a:pPr lvl="1"/>
            <a:r>
              <a:rPr lang="en-US" dirty="0"/>
              <a:t>Middleware components added to pipeline on application startup</a:t>
            </a:r>
          </a:p>
          <a:p>
            <a:pPr lvl="1"/>
            <a:r>
              <a:rPr lang="en-US" dirty="0"/>
              <a:t>Middleware components pre-process and post process requests</a:t>
            </a:r>
          </a:p>
          <a:p>
            <a:pPr lvl="1"/>
            <a:r>
              <a:rPr lang="en-US" dirty="0"/>
              <a:t>Middleware components commonly used to set up authentication</a:t>
            </a:r>
          </a:p>
        </p:txBody>
      </p:sp>
      <p:sp>
        <p:nvSpPr>
          <p:cNvPr id="12" name="Rectangle 11">
            <a:extLst>
              <a:ext uri="{FF2B5EF4-FFF2-40B4-BE49-F238E27FC236}">
                <a16:creationId xmlns:a16="http://schemas.microsoft.com/office/drawing/2014/main" id="{959A444E-B9DD-4977-80EC-5B79E118D3E5}"/>
              </a:ext>
            </a:extLst>
          </p:cNvPr>
          <p:cNvSpPr/>
          <p:nvPr/>
        </p:nvSpPr>
        <p:spPr>
          <a:xfrm>
            <a:off x="1081548" y="2937387"/>
            <a:ext cx="7620000" cy="3048000"/>
          </a:xfrm>
          <a:prstGeom prst="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B171A196-3EA4-45CE-8987-AC3589289835}"/>
              </a:ext>
            </a:extLst>
          </p:cNvPr>
          <p:cNvSpPr/>
          <p:nvPr/>
        </p:nvSpPr>
        <p:spPr>
          <a:xfrm>
            <a:off x="3519948" y="3089787"/>
            <a:ext cx="3276600" cy="2743200"/>
          </a:xfrm>
          <a:prstGeom prst="rect">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OWIN Middleware Pipeline</a:t>
            </a:r>
          </a:p>
        </p:txBody>
      </p:sp>
      <p:sp>
        <p:nvSpPr>
          <p:cNvPr id="9" name="Arrow: Right 8">
            <a:extLst>
              <a:ext uri="{FF2B5EF4-FFF2-40B4-BE49-F238E27FC236}">
                <a16:creationId xmlns:a16="http://schemas.microsoft.com/office/drawing/2014/main" id="{4BEC384F-8B44-459C-831E-7A7A194D453F}"/>
              </a:ext>
            </a:extLst>
          </p:cNvPr>
          <p:cNvSpPr/>
          <p:nvPr/>
        </p:nvSpPr>
        <p:spPr>
          <a:xfrm>
            <a:off x="2453148" y="4080387"/>
            <a:ext cx="4724400" cy="424944"/>
          </a:xfrm>
          <a:prstGeom prst="rightArrow">
            <a:avLst>
              <a:gd name="adj1" fmla="val 70892"/>
              <a:gd name="adj2" fmla="val 50000"/>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request</a:t>
            </a:r>
          </a:p>
        </p:txBody>
      </p:sp>
      <p:sp>
        <p:nvSpPr>
          <p:cNvPr id="2" name="Title 1">
            <a:extLst>
              <a:ext uri="{FF2B5EF4-FFF2-40B4-BE49-F238E27FC236}">
                <a16:creationId xmlns:a16="http://schemas.microsoft.com/office/drawing/2014/main" id="{BD224C4A-E650-4FCB-8846-C4599E5676EA}"/>
              </a:ext>
            </a:extLst>
          </p:cNvPr>
          <p:cNvSpPr>
            <a:spLocks noGrp="1"/>
          </p:cNvSpPr>
          <p:nvPr>
            <p:ph type="title"/>
          </p:nvPr>
        </p:nvSpPr>
        <p:spPr/>
        <p:txBody>
          <a:bodyPr/>
          <a:lstStyle/>
          <a:p>
            <a:r>
              <a:rPr lang="en-US" dirty="0"/>
              <a:t>OWIN Middleware Modules</a:t>
            </a:r>
          </a:p>
        </p:txBody>
      </p:sp>
      <p:sp>
        <p:nvSpPr>
          <p:cNvPr id="5" name="Rectangle 4">
            <a:extLst>
              <a:ext uri="{FF2B5EF4-FFF2-40B4-BE49-F238E27FC236}">
                <a16:creationId xmlns:a16="http://schemas.microsoft.com/office/drawing/2014/main" id="{66D7AA4B-BBED-4862-B72E-51B4899AEEA1}"/>
              </a:ext>
            </a:extLst>
          </p:cNvPr>
          <p:cNvSpPr/>
          <p:nvPr/>
        </p:nvSpPr>
        <p:spPr>
          <a:xfrm>
            <a:off x="1386348" y="3492759"/>
            <a:ext cx="1066800" cy="21336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Browser</a:t>
            </a:r>
          </a:p>
        </p:txBody>
      </p:sp>
      <p:sp>
        <p:nvSpPr>
          <p:cNvPr id="6" name="Rectangle 5">
            <a:extLst>
              <a:ext uri="{FF2B5EF4-FFF2-40B4-BE49-F238E27FC236}">
                <a16:creationId xmlns:a16="http://schemas.microsoft.com/office/drawing/2014/main" id="{F7FF8BB7-A07F-41E1-8AEE-D3B5FB90C962}"/>
              </a:ext>
            </a:extLst>
          </p:cNvPr>
          <p:cNvSpPr/>
          <p:nvPr/>
        </p:nvSpPr>
        <p:spPr>
          <a:xfrm>
            <a:off x="7177548" y="3492759"/>
            <a:ext cx="1292469" cy="2133600"/>
          </a:xfrm>
          <a:prstGeom prst="rect">
            <a:avLst/>
          </a:prstGeom>
          <a:solidFill>
            <a:schemeClr val="accent5">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a:t>
            </a:r>
          </a:p>
          <a:p>
            <a:pPr algn="ctr"/>
            <a:r>
              <a:rPr lang="en-US" sz="1400" dirty="0"/>
              <a:t>Application</a:t>
            </a:r>
          </a:p>
        </p:txBody>
      </p:sp>
      <p:sp>
        <p:nvSpPr>
          <p:cNvPr id="10" name="Arrow: Right 9">
            <a:extLst>
              <a:ext uri="{FF2B5EF4-FFF2-40B4-BE49-F238E27FC236}">
                <a16:creationId xmlns:a16="http://schemas.microsoft.com/office/drawing/2014/main" id="{E7AABF2D-4109-4004-9E1B-FA267DF183DE}"/>
              </a:ext>
            </a:extLst>
          </p:cNvPr>
          <p:cNvSpPr/>
          <p:nvPr/>
        </p:nvSpPr>
        <p:spPr>
          <a:xfrm flipH="1">
            <a:off x="2453148" y="4559559"/>
            <a:ext cx="4724400" cy="424944"/>
          </a:xfrm>
          <a:prstGeom prst="rightArrow">
            <a:avLst>
              <a:gd name="adj1" fmla="val 70892"/>
              <a:gd name="adj2" fmla="val 50000"/>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response</a:t>
            </a:r>
          </a:p>
        </p:txBody>
      </p:sp>
      <p:sp>
        <p:nvSpPr>
          <p:cNvPr id="7" name="Rectangle 6">
            <a:extLst>
              <a:ext uri="{FF2B5EF4-FFF2-40B4-BE49-F238E27FC236}">
                <a16:creationId xmlns:a16="http://schemas.microsoft.com/office/drawing/2014/main" id="{A55D07E2-8EF9-4E2D-B588-5A048244E3C6}"/>
              </a:ext>
            </a:extLst>
          </p:cNvPr>
          <p:cNvSpPr/>
          <p:nvPr/>
        </p:nvSpPr>
        <p:spPr>
          <a:xfrm>
            <a:off x="3748549" y="3492759"/>
            <a:ext cx="1292469" cy="2133600"/>
          </a:xfrm>
          <a:prstGeom prst="rect">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Middleware</a:t>
            </a:r>
          </a:p>
          <a:p>
            <a:pPr algn="ctr"/>
            <a:r>
              <a:rPr lang="en-US" sz="1400" dirty="0"/>
              <a:t>Component 1</a:t>
            </a:r>
          </a:p>
        </p:txBody>
      </p:sp>
      <p:sp>
        <p:nvSpPr>
          <p:cNvPr id="11" name="Rectangle 10">
            <a:extLst>
              <a:ext uri="{FF2B5EF4-FFF2-40B4-BE49-F238E27FC236}">
                <a16:creationId xmlns:a16="http://schemas.microsoft.com/office/drawing/2014/main" id="{9BF0B98B-920E-47A0-9AF7-8A7BFD8976D3}"/>
              </a:ext>
            </a:extLst>
          </p:cNvPr>
          <p:cNvSpPr/>
          <p:nvPr/>
        </p:nvSpPr>
        <p:spPr>
          <a:xfrm>
            <a:off x="5312114" y="3492759"/>
            <a:ext cx="1292469" cy="2133600"/>
          </a:xfrm>
          <a:prstGeom prst="rect">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Middleware</a:t>
            </a:r>
          </a:p>
          <a:p>
            <a:pPr algn="ctr"/>
            <a:r>
              <a:rPr lang="en-US" sz="1400" dirty="0"/>
              <a:t>Component 2</a:t>
            </a:r>
          </a:p>
        </p:txBody>
      </p:sp>
    </p:spTree>
    <p:extLst>
      <p:ext uri="{BB962C8B-B14F-4D97-AF65-F5344CB8AC3E}">
        <p14:creationId xmlns:p14="http://schemas.microsoft.com/office/powerpoint/2010/main" val="3611259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Authorization Code Grant Flow</a:t>
            </a:r>
            <a:endParaRPr lang="en-US" dirty="0"/>
          </a:p>
        </p:txBody>
      </p:sp>
      <p:sp>
        <p:nvSpPr>
          <p:cNvPr id="3" name="Content Placeholder 2"/>
          <p:cNvSpPr>
            <a:spLocks noGrp="1"/>
          </p:cNvSpPr>
          <p:nvPr>
            <p:ph sz="quarter" idx="10"/>
          </p:nvPr>
        </p:nvSpPr>
        <p:spPr/>
        <p:txBody>
          <a:bodyPr>
            <a:normAutofit/>
          </a:bodyPr>
          <a:lstStyle/>
          <a:p>
            <a:r>
              <a:rPr lang="en-US" sz="2000" dirty="0"/>
              <a:t>Sequence of Requests in Authorization Code Grant Flow</a:t>
            </a:r>
          </a:p>
          <a:p>
            <a:pPr lvl="1"/>
            <a:r>
              <a:rPr lang="en-US" sz="1800" dirty="0"/>
              <a:t>Application redirects to AAD authorization endpoint</a:t>
            </a:r>
          </a:p>
          <a:p>
            <a:pPr lvl="1"/>
            <a:r>
              <a:rPr lang="en-US" sz="1800" dirty="0"/>
              <a:t>User prompted to sign in using Windows logon page</a:t>
            </a:r>
          </a:p>
          <a:p>
            <a:pPr lvl="1"/>
            <a:r>
              <a:rPr lang="en-US" sz="1800" dirty="0"/>
              <a:t>User prompted to consent to permissions (first access)</a:t>
            </a:r>
          </a:p>
          <a:p>
            <a:pPr lvl="1"/>
            <a:r>
              <a:rPr lang="en-US" sz="1800" dirty="0"/>
              <a:t>AAD redirects to application with authorization code</a:t>
            </a:r>
          </a:p>
          <a:p>
            <a:pPr lvl="1"/>
            <a:r>
              <a:rPr lang="en-US" sz="1800" dirty="0"/>
              <a:t>Application calls to AAD token endpoint to acquire access token</a:t>
            </a:r>
          </a:p>
        </p:txBody>
      </p:sp>
      <p:sp>
        <p:nvSpPr>
          <p:cNvPr id="4" name="Rectangle 3"/>
          <p:cNvSpPr/>
          <p:nvPr/>
        </p:nvSpPr>
        <p:spPr bwMode="auto">
          <a:xfrm>
            <a:off x="1657129" y="3607918"/>
            <a:ext cx="360754" cy="2819400"/>
          </a:xfrm>
          <a:prstGeom prst="rect">
            <a:avLst/>
          </a:prstGeom>
          <a:solidFill>
            <a:schemeClr val="tx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16" fontAlgn="base">
              <a:spcBef>
                <a:spcPct val="0"/>
              </a:spcBef>
              <a:spcAft>
                <a:spcPct val="0"/>
              </a:spcAft>
            </a:pPr>
            <a:endParaRPr lang="en-US" sz="1600" dirty="0">
              <a:solidFill>
                <a:schemeClr val="tx1"/>
              </a:solidFill>
            </a:endParaRPr>
          </a:p>
        </p:txBody>
      </p:sp>
      <p:sp>
        <p:nvSpPr>
          <p:cNvPr id="5" name="Rectangle 4"/>
          <p:cNvSpPr/>
          <p:nvPr/>
        </p:nvSpPr>
        <p:spPr bwMode="auto">
          <a:xfrm>
            <a:off x="4222487" y="3607918"/>
            <a:ext cx="360754" cy="2819400"/>
          </a:xfrm>
          <a:prstGeom prst="rect">
            <a:avLst/>
          </a:prstGeom>
          <a:solidFill>
            <a:schemeClr val="accent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16" fontAlgn="base">
              <a:spcBef>
                <a:spcPct val="0"/>
              </a:spcBef>
              <a:spcAft>
                <a:spcPct val="0"/>
              </a:spcAft>
            </a:pPr>
            <a:endParaRPr lang="en-US" sz="1600" dirty="0">
              <a:solidFill>
                <a:schemeClr val="tx1"/>
              </a:solidFill>
            </a:endParaRPr>
          </a:p>
        </p:txBody>
      </p:sp>
      <p:sp>
        <p:nvSpPr>
          <p:cNvPr id="6" name="Rectangle 5"/>
          <p:cNvSpPr/>
          <p:nvPr/>
        </p:nvSpPr>
        <p:spPr bwMode="auto">
          <a:xfrm>
            <a:off x="6787844" y="3607918"/>
            <a:ext cx="360754" cy="2819400"/>
          </a:xfrm>
          <a:prstGeom prst="rect">
            <a:avLst/>
          </a:prstGeom>
          <a:solidFill>
            <a:schemeClr val="accent3"/>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16" fontAlgn="base">
              <a:spcBef>
                <a:spcPct val="0"/>
              </a:spcBef>
              <a:spcAft>
                <a:spcPct val="0"/>
              </a:spcAft>
            </a:pPr>
            <a:endParaRPr lang="en-US" sz="1600" dirty="0">
              <a:solidFill>
                <a:schemeClr val="tx1"/>
              </a:solidFill>
            </a:endParaRPr>
          </a:p>
        </p:txBody>
      </p:sp>
      <p:sp>
        <p:nvSpPr>
          <p:cNvPr id="7" name="Rectangle 6"/>
          <p:cNvSpPr/>
          <p:nvPr/>
        </p:nvSpPr>
        <p:spPr bwMode="auto">
          <a:xfrm>
            <a:off x="8405174" y="3604708"/>
            <a:ext cx="360754" cy="2816831"/>
          </a:xfrm>
          <a:prstGeom prst="rect">
            <a:avLst/>
          </a:prstGeom>
          <a:solidFill>
            <a:schemeClr val="accent4"/>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16" fontAlgn="base">
              <a:spcBef>
                <a:spcPct val="0"/>
              </a:spcBef>
              <a:spcAft>
                <a:spcPct val="0"/>
              </a:spcAft>
            </a:pPr>
            <a:endParaRPr lang="en-US" sz="1600" dirty="0">
              <a:solidFill>
                <a:schemeClr val="tx1"/>
              </a:solidFill>
            </a:endParaRPr>
          </a:p>
        </p:txBody>
      </p:sp>
      <p:sp>
        <p:nvSpPr>
          <p:cNvPr id="8" name="TextBox 9"/>
          <p:cNvSpPr txBox="1"/>
          <p:nvPr/>
        </p:nvSpPr>
        <p:spPr>
          <a:xfrm>
            <a:off x="1148891" y="6408508"/>
            <a:ext cx="1559420" cy="44193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100" b="1" dirty="0"/>
              <a:t>Client Application</a:t>
            </a:r>
          </a:p>
        </p:txBody>
      </p:sp>
      <p:sp>
        <p:nvSpPr>
          <p:cNvPr id="9" name="TextBox 10"/>
          <p:cNvSpPr txBox="1"/>
          <p:nvPr/>
        </p:nvSpPr>
        <p:spPr>
          <a:xfrm>
            <a:off x="3444801" y="6179908"/>
            <a:ext cx="1998758" cy="671226"/>
          </a:xfrm>
          <a:prstGeom prst="rect">
            <a:avLst/>
          </a:prstGeom>
          <a:noFill/>
        </p:spPr>
        <p:txBody>
          <a:bodyPr wrap="squar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Aft>
                <a:spcPts val="588"/>
              </a:spcAft>
            </a:pPr>
            <a:endParaRPr lang="en-US" sz="1100" b="1" dirty="0"/>
          </a:p>
          <a:p>
            <a:pPr algn="ctr">
              <a:lnSpc>
                <a:spcPct val="90000"/>
              </a:lnSpc>
              <a:spcAft>
                <a:spcPts val="588"/>
              </a:spcAft>
            </a:pPr>
            <a:r>
              <a:rPr lang="en-US" sz="1100" b="1" dirty="0"/>
              <a:t>Authorization Endpoint</a:t>
            </a:r>
          </a:p>
        </p:txBody>
      </p:sp>
      <p:sp>
        <p:nvSpPr>
          <p:cNvPr id="10" name="TextBox 11"/>
          <p:cNvSpPr txBox="1"/>
          <p:nvPr/>
        </p:nvSpPr>
        <p:spPr>
          <a:xfrm>
            <a:off x="6208422" y="6179908"/>
            <a:ext cx="1455225" cy="671226"/>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Aft>
                <a:spcPts val="588"/>
              </a:spcAft>
            </a:pPr>
            <a:endParaRPr lang="en-US" sz="1100" b="1" dirty="0"/>
          </a:p>
          <a:p>
            <a:pPr algn="ctr">
              <a:lnSpc>
                <a:spcPct val="90000"/>
              </a:lnSpc>
              <a:spcAft>
                <a:spcPts val="588"/>
              </a:spcAft>
            </a:pPr>
            <a:r>
              <a:rPr lang="en-US" sz="1100" b="1" dirty="0"/>
              <a:t>Token Endpoint	</a:t>
            </a:r>
          </a:p>
        </p:txBody>
      </p:sp>
      <p:sp>
        <p:nvSpPr>
          <p:cNvPr id="11" name="TextBox 12"/>
          <p:cNvSpPr txBox="1"/>
          <p:nvPr/>
        </p:nvSpPr>
        <p:spPr>
          <a:xfrm>
            <a:off x="7804880" y="6416068"/>
            <a:ext cx="1779032" cy="44193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100" b="1" dirty="0"/>
              <a:t>Power BI Service API</a:t>
            </a:r>
          </a:p>
        </p:txBody>
      </p:sp>
      <p:cxnSp>
        <p:nvCxnSpPr>
          <p:cNvPr id="12" name="Straight Arrow Connector 11"/>
          <p:cNvCxnSpPr/>
          <p:nvPr/>
        </p:nvCxnSpPr>
        <p:spPr>
          <a:xfrm>
            <a:off x="2017884" y="3911427"/>
            <a:ext cx="220460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017884" y="4246587"/>
            <a:ext cx="2204605"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017884" y="4629290"/>
            <a:ext cx="1815077"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832960" y="4246588"/>
            <a:ext cx="0" cy="38270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9"/>
          <p:cNvSpPr txBox="1"/>
          <p:nvPr/>
        </p:nvSpPr>
        <p:spPr>
          <a:xfrm>
            <a:off x="1944879" y="3563077"/>
            <a:ext cx="2040321" cy="42808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Request authorization code</a:t>
            </a:r>
          </a:p>
        </p:txBody>
      </p:sp>
      <p:sp>
        <p:nvSpPr>
          <p:cNvPr id="17" name="TextBox 20"/>
          <p:cNvSpPr txBox="1"/>
          <p:nvPr/>
        </p:nvSpPr>
        <p:spPr>
          <a:xfrm>
            <a:off x="2261482" y="3923427"/>
            <a:ext cx="2011467" cy="42808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Sign-in via browser pop-up</a:t>
            </a:r>
          </a:p>
        </p:txBody>
      </p:sp>
      <p:sp>
        <p:nvSpPr>
          <p:cNvPr id="18" name="TextBox 21"/>
          <p:cNvSpPr txBox="1"/>
          <p:nvPr/>
        </p:nvSpPr>
        <p:spPr>
          <a:xfrm>
            <a:off x="2017882" y="4322835"/>
            <a:ext cx="1948950" cy="42808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Return authorization code</a:t>
            </a:r>
          </a:p>
        </p:txBody>
      </p:sp>
      <p:cxnSp>
        <p:nvCxnSpPr>
          <p:cNvPr id="19" name="Straight Arrow Connector 18"/>
          <p:cNvCxnSpPr/>
          <p:nvPr/>
        </p:nvCxnSpPr>
        <p:spPr>
          <a:xfrm>
            <a:off x="2022286" y="5093356"/>
            <a:ext cx="4765558"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007436" y="5436717"/>
            <a:ext cx="4765558"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5"/>
          <p:cNvSpPr txBox="1"/>
          <p:nvPr/>
        </p:nvSpPr>
        <p:spPr>
          <a:xfrm>
            <a:off x="1868041" y="4708547"/>
            <a:ext cx="5113277" cy="42808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Pass authorization code to acquire access token for Power BI Service resource</a:t>
            </a:r>
          </a:p>
        </p:txBody>
      </p:sp>
      <p:sp>
        <p:nvSpPr>
          <p:cNvPr id="22" name="TextBox 26"/>
          <p:cNvSpPr txBox="1"/>
          <p:nvPr/>
        </p:nvSpPr>
        <p:spPr>
          <a:xfrm>
            <a:off x="2094872" y="5075463"/>
            <a:ext cx="3250782" cy="428082"/>
          </a:xfrm>
          <a:prstGeom prst="rect">
            <a:avLst/>
          </a:prstGeom>
          <a:noFill/>
        </p:spPr>
        <p:txBody>
          <a:bodyPr wrap="squar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Return access token and refresh token</a:t>
            </a:r>
          </a:p>
        </p:txBody>
      </p:sp>
      <p:cxnSp>
        <p:nvCxnSpPr>
          <p:cNvPr id="23" name="Straight Arrow Connector 22"/>
          <p:cNvCxnSpPr/>
          <p:nvPr/>
        </p:nvCxnSpPr>
        <p:spPr>
          <a:xfrm>
            <a:off x="2036302" y="5817717"/>
            <a:ext cx="6368872"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32"/>
          <p:cNvSpPr txBox="1"/>
          <p:nvPr/>
        </p:nvSpPr>
        <p:spPr>
          <a:xfrm>
            <a:off x="2040700" y="5817718"/>
            <a:ext cx="1754987" cy="435007"/>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50" b="1" dirty="0"/>
              <a:t>Return Http Response</a:t>
            </a:r>
          </a:p>
        </p:txBody>
      </p:sp>
      <p:sp>
        <p:nvSpPr>
          <p:cNvPr id="25" name="TextBox 33"/>
          <p:cNvSpPr txBox="1"/>
          <p:nvPr/>
        </p:nvSpPr>
        <p:spPr>
          <a:xfrm>
            <a:off x="1881778" y="5470482"/>
            <a:ext cx="3353180" cy="428082"/>
          </a:xfrm>
          <a:prstGeom prst="rect">
            <a:avLst/>
          </a:prstGeom>
          <a:noFill/>
        </p:spPr>
        <p:txBody>
          <a:bodyPr wrap="none" lIns="179238" tIns="143391" rIns="179238" bIns="143391"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000" b="1" dirty="0"/>
              <a:t>Call Power BI Service API using the access token</a:t>
            </a:r>
          </a:p>
        </p:txBody>
      </p:sp>
      <p:cxnSp>
        <p:nvCxnSpPr>
          <p:cNvPr id="26" name="Straight Arrow Connector 25"/>
          <p:cNvCxnSpPr/>
          <p:nvPr/>
        </p:nvCxnSpPr>
        <p:spPr>
          <a:xfrm>
            <a:off x="2025675" y="6148997"/>
            <a:ext cx="62860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702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500"/>
                                        <p:tgtEl>
                                          <p:spTgt spid="17"/>
                                        </p:tgtEl>
                                      </p:cBhvr>
                                    </p:animEffect>
                                  </p:childTnLst>
                                </p:cTn>
                              </p:par>
                              <p:par>
                                <p:cTn id="16" presetID="22" presetClass="entr" presetSubtype="2"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right)">
                                      <p:cBhvr>
                                        <p:cTn id="23" dur="500"/>
                                        <p:tgtEl>
                                          <p:spTgt spid="14"/>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par>
                                <p:cTn id="27" presetID="22" presetClass="entr" presetSubtype="2"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par>
                                <p:cTn id="51" presetID="22" presetClass="entr" presetSubtype="8"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2" presetClass="entr" presetSubtype="2"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right)">
                                      <p:cBhvr>
                                        <p:cTn id="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P spid="22" grpId="0"/>
      <p:bldP spid="24" grpId="0"/>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9A444E-B9DD-4977-80EC-5B79E118D3E5}"/>
              </a:ext>
            </a:extLst>
          </p:cNvPr>
          <p:cNvSpPr/>
          <p:nvPr/>
        </p:nvSpPr>
        <p:spPr>
          <a:xfrm>
            <a:off x="1029929" y="2590800"/>
            <a:ext cx="7620000" cy="3048000"/>
          </a:xfrm>
          <a:prstGeom prst="rect">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B171A196-3EA4-45CE-8987-AC3589289835}"/>
              </a:ext>
            </a:extLst>
          </p:cNvPr>
          <p:cNvSpPr/>
          <p:nvPr/>
        </p:nvSpPr>
        <p:spPr>
          <a:xfrm>
            <a:off x="3468329" y="2743200"/>
            <a:ext cx="3276600" cy="2743200"/>
          </a:xfrm>
          <a:prstGeom prst="rect">
            <a:avLst/>
          </a:prstGeom>
          <a:solidFill>
            <a:schemeClr val="accent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OWIN Middleware Pipeline</a:t>
            </a:r>
          </a:p>
        </p:txBody>
      </p:sp>
      <p:sp>
        <p:nvSpPr>
          <p:cNvPr id="9" name="Arrow: Right 8">
            <a:extLst>
              <a:ext uri="{FF2B5EF4-FFF2-40B4-BE49-F238E27FC236}">
                <a16:creationId xmlns:a16="http://schemas.microsoft.com/office/drawing/2014/main" id="{4BEC384F-8B44-459C-831E-7A7A194D453F}"/>
              </a:ext>
            </a:extLst>
          </p:cNvPr>
          <p:cNvSpPr/>
          <p:nvPr/>
        </p:nvSpPr>
        <p:spPr>
          <a:xfrm>
            <a:off x="2401529" y="3733800"/>
            <a:ext cx="4724400" cy="424944"/>
          </a:xfrm>
          <a:prstGeom prst="rightArrow">
            <a:avLst>
              <a:gd name="adj1" fmla="val 70892"/>
              <a:gd name="adj2" fmla="val 50000"/>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request</a:t>
            </a:r>
          </a:p>
        </p:txBody>
      </p:sp>
      <p:sp>
        <p:nvSpPr>
          <p:cNvPr id="2" name="Title 1">
            <a:extLst>
              <a:ext uri="{FF2B5EF4-FFF2-40B4-BE49-F238E27FC236}">
                <a16:creationId xmlns:a16="http://schemas.microsoft.com/office/drawing/2014/main" id="{BD224C4A-E650-4FCB-8846-C4599E5676EA}"/>
              </a:ext>
            </a:extLst>
          </p:cNvPr>
          <p:cNvSpPr>
            <a:spLocks noGrp="1"/>
          </p:cNvSpPr>
          <p:nvPr>
            <p:ph type="title"/>
          </p:nvPr>
        </p:nvSpPr>
        <p:spPr/>
        <p:txBody>
          <a:bodyPr/>
          <a:lstStyle/>
          <a:p>
            <a:r>
              <a:rPr lang="en-US" dirty="0"/>
              <a:t>OWIN OpenID Connect Module</a:t>
            </a:r>
          </a:p>
        </p:txBody>
      </p:sp>
      <p:sp>
        <p:nvSpPr>
          <p:cNvPr id="13" name="Content Placeholder 12">
            <a:extLst>
              <a:ext uri="{FF2B5EF4-FFF2-40B4-BE49-F238E27FC236}">
                <a16:creationId xmlns:a16="http://schemas.microsoft.com/office/drawing/2014/main" id="{45B776C0-E2D2-426F-B105-2E299371BFE4}"/>
              </a:ext>
            </a:extLst>
          </p:cNvPr>
          <p:cNvSpPr>
            <a:spLocks noGrp="1"/>
          </p:cNvSpPr>
          <p:nvPr>
            <p:ph sz="quarter" idx="10"/>
          </p:nvPr>
        </p:nvSpPr>
        <p:spPr>
          <a:xfrm>
            <a:off x="584200" y="1219200"/>
            <a:ext cx="11018838" cy="1034129"/>
          </a:xfrm>
        </p:spPr>
        <p:txBody>
          <a:bodyPr/>
          <a:lstStyle/>
          <a:p>
            <a:r>
              <a:rPr lang="en-US" sz="2400" dirty="0"/>
              <a:t>OpenID Connect module used to implement Authorization Code Flow</a:t>
            </a:r>
          </a:p>
          <a:p>
            <a:pPr lvl="1"/>
            <a:r>
              <a:rPr lang="en-US" sz="1800" dirty="0"/>
              <a:t>Redirects browsers to authorization endpoint</a:t>
            </a:r>
          </a:p>
          <a:p>
            <a:pPr lvl="1"/>
            <a:r>
              <a:rPr lang="en-US" sz="1800" dirty="0"/>
              <a:t>Provides notification when receiving authorization code callback</a:t>
            </a:r>
          </a:p>
        </p:txBody>
      </p:sp>
      <p:sp>
        <p:nvSpPr>
          <p:cNvPr id="5" name="Rectangle 4">
            <a:extLst>
              <a:ext uri="{FF2B5EF4-FFF2-40B4-BE49-F238E27FC236}">
                <a16:creationId xmlns:a16="http://schemas.microsoft.com/office/drawing/2014/main" id="{66D7AA4B-BBED-4862-B72E-51B4899AEEA1}"/>
              </a:ext>
            </a:extLst>
          </p:cNvPr>
          <p:cNvSpPr/>
          <p:nvPr/>
        </p:nvSpPr>
        <p:spPr>
          <a:xfrm>
            <a:off x="1334729" y="3146172"/>
            <a:ext cx="1066800" cy="21336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Browser</a:t>
            </a:r>
          </a:p>
        </p:txBody>
      </p:sp>
      <p:sp>
        <p:nvSpPr>
          <p:cNvPr id="6" name="Rectangle 5">
            <a:extLst>
              <a:ext uri="{FF2B5EF4-FFF2-40B4-BE49-F238E27FC236}">
                <a16:creationId xmlns:a16="http://schemas.microsoft.com/office/drawing/2014/main" id="{F7FF8BB7-A07F-41E1-8AEE-D3B5FB90C962}"/>
              </a:ext>
            </a:extLst>
          </p:cNvPr>
          <p:cNvSpPr/>
          <p:nvPr/>
        </p:nvSpPr>
        <p:spPr>
          <a:xfrm>
            <a:off x="7125929" y="3146172"/>
            <a:ext cx="1292469" cy="2133600"/>
          </a:xfrm>
          <a:prstGeom prst="rect">
            <a:avLst/>
          </a:prstGeom>
          <a:solidFill>
            <a:schemeClr val="accent5">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a:t>
            </a:r>
          </a:p>
          <a:p>
            <a:pPr algn="ctr"/>
            <a:r>
              <a:rPr lang="en-US" sz="1400" dirty="0"/>
              <a:t>Application</a:t>
            </a:r>
          </a:p>
        </p:txBody>
      </p:sp>
      <p:sp>
        <p:nvSpPr>
          <p:cNvPr id="10" name="Arrow: Right 9">
            <a:extLst>
              <a:ext uri="{FF2B5EF4-FFF2-40B4-BE49-F238E27FC236}">
                <a16:creationId xmlns:a16="http://schemas.microsoft.com/office/drawing/2014/main" id="{E7AABF2D-4109-4004-9E1B-FA267DF183DE}"/>
              </a:ext>
            </a:extLst>
          </p:cNvPr>
          <p:cNvSpPr/>
          <p:nvPr/>
        </p:nvSpPr>
        <p:spPr>
          <a:xfrm flipH="1">
            <a:off x="2401529" y="4212972"/>
            <a:ext cx="4724400" cy="424944"/>
          </a:xfrm>
          <a:prstGeom prst="rightArrow">
            <a:avLst>
              <a:gd name="adj1" fmla="val 70892"/>
              <a:gd name="adj2" fmla="val 50000"/>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response</a:t>
            </a:r>
          </a:p>
        </p:txBody>
      </p:sp>
      <p:sp>
        <p:nvSpPr>
          <p:cNvPr id="7" name="Rectangle 6">
            <a:extLst>
              <a:ext uri="{FF2B5EF4-FFF2-40B4-BE49-F238E27FC236}">
                <a16:creationId xmlns:a16="http://schemas.microsoft.com/office/drawing/2014/main" id="{A55D07E2-8EF9-4E2D-B588-5A048244E3C6}"/>
              </a:ext>
            </a:extLst>
          </p:cNvPr>
          <p:cNvSpPr/>
          <p:nvPr/>
        </p:nvSpPr>
        <p:spPr>
          <a:xfrm>
            <a:off x="3696930" y="3146172"/>
            <a:ext cx="1292469" cy="2133600"/>
          </a:xfrm>
          <a:prstGeom prst="rect">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OWIN</a:t>
            </a:r>
          </a:p>
          <a:p>
            <a:pPr algn="ctr"/>
            <a:r>
              <a:rPr lang="en-US" sz="1400" dirty="0"/>
              <a:t>Security</a:t>
            </a:r>
          </a:p>
          <a:p>
            <a:pPr algn="ctr"/>
            <a:r>
              <a:rPr lang="en-US" sz="1400" dirty="0"/>
              <a:t>Cookies</a:t>
            </a:r>
          </a:p>
        </p:txBody>
      </p:sp>
      <p:sp>
        <p:nvSpPr>
          <p:cNvPr id="11" name="Rectangle 10">
            <a:extLst>
              <a:ext uri="{FF2B5EF4-FFF2-40B4-BE49-F238E27FC236}">
                <a16:creationId xmlns:a16="http://schemas.microsoft.com/office/drawing/2014/main" id="{9BF0B98B-920E-47A0-9AF7-8A7BFD8976D3}"/>
              </a:ext>
            </a:extLst>
          </p:cNvPr>
          <p:cNvSpPr/>
          <p:nvPr/>
        </p:nvSpPr>
        <p:spPr>
          <a:xfrm>
            <a:off x="5260495" y="3146172"/>
            <a:ext cx="1292469" cy="2133600"/>
          </a:xfrm>
          <a:prstGeom prst="rect">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OWIN OpenID Connect</a:t>
            </a:r>
          </a:p>
        </p:txBody>
      </p:sp>
    </p:spTree>
    <p:extLst>
      <p:ext uri="{BB962C8B-B14F-4D97-AF65-F5344CB8AC3E}">
        <p14:creationId xmlns:p14="http://schemas.microsoft.com/office/powerpoint/2010/main" val="1478702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D039-741B-483F-B6F7-D916BD7A72B5}"/>
              </a:ext>
            </a:extLst>
          </p:cNvPr>
          <p:cNvSpPr>
            <a:spLocks noGrp="1"/>
          </p:cNvSpPr>
          <p:nvPr>
            <p:ph type="title"/>
          </p:nvPr>
        </p:nvSpPr>
        <p:spPr/>
        <p:txBody>
          <a:bodyPr/>
          <a:lstStyle/>
          <a:p>
            <a:r>
              <a:rPr lang="en-US" dirty="0"/>
              <a:t>Token Caching and Refresh Tokens</a:t>
            </a:r>
          </a:p>
        </p:txBody>
      </p:sp>
      <p:sp>
        <p:nvSpPr>
          <p:cNvPr id="3" name="Content Placeholder 2">
            <a:extLst>
              <a:ext uri="{FF2B5EF4-FFF2-40B4-BE49-F238E27FC236}">
                <a16:creationId xmlns:a16="http://schemas.microsoft.com/office/drawing/2014/main" id="{8CFF595D-1C0D-4E02-8EF9-99BA7CE95BD2}"/>
              </a:ext>
            </a:extLst>
          </p:cNvPr>
          <p:cNvSpPr>
            <a:spLocks noGrp="1"/>
          </p:cNvSpPr>
          <p:nvPr>
            <p:ph sz="quarter" idx="10"/>
          </p:nvPr>
        </p:nvSpPr>
        <p:spPr>
          <a:xfrm>
            <a:off x="584200" y="1219200"/>
            <a:ext cx="11018838" cy="2646878"/>
          </a:xfrm>
        </p:spPr>
        <p:txBody>
          <a:bodyPr/>
          <a:lstStyle/>
          <a:p>
            <a:r>
              <a:rPr lang="en-US" dirty="0"/>
              <a:t>OAuth 2.0 provide solution for access token expiration</a:t>
            </a:r>
          </a:p>
          <a:p>
            <a:pPr lvl="1"/>
            <a:r>
              <a:rPr lang="en-US" dirty="0"/>
              <a:t>Access tokens have default lifetime of 60 minutes</a:t>
            </a:r>
          </a:p>
          <a:p>
            <a:pPr lvl="1"/>
            <a:r>
              <a:rPr lang="en-US" dirty="0"/>
              <a:t>Authorization server passes refresh token along with access token</a:t>
            </a:r>
          </a:p>
          <a:p>
            <a:pPr lvl="1"/>
            <a:r>
              <a:rPr lang="en-US" dirty="0"/>
              <a:t>Refresh token used as a credential to redeem new access token</a:t>
            </a:r>
          </a:p>
          <a:p>
            <a:pPr lvl="1"/>
            <a:r>
              <a:rPr lang="en-US" dirty="0"/>
              <a:t>Refresh token default lifetime is 14 days (max 90 days)</a:t>
            </a:r>
          </a:p>
          <a:p>
            <a:pPr lvl="1"/>
            <a:r>
              <a:rPr lang="en-US" dirty="0"/>
              <a:t>Refresh tokens often persistent in database or browser storage</a:t>
            </a:r>
          </a:p>
          <a:p>
            <a:pPr lvl="1"/>
            <a:r>
              <a:rPr lang="en-US" dirty="0"/>
              <a:t>MSAL offers built-in support to manage token caching</a:t>
            </a:r>
          </a:p>
        </p:txBody>
      </p:sp>
      <p:pic>
        <p:nvPicPr>
          <p:cNvPr id="4" name="Picture 3">
            <a:extLst>
              <a:ext uri="{FF2B5EF4-FFF2-40B4-BE49-F238E27FC236}">
                <a16:creationId xmlns:a16="http://schemas.microsoft.com/office/drawing/2014/main" id="{830A6191-6B23-4D0D-AE29-3EAEE6901FDD}"/>
              </a:ext>
            </a:extLst>
          </p:cNvPr>
          <p:cNvPicPr>
            <a:picLocks noChangeAspect="1"/>
          </p:cNvPicPr>
          <p:nvPr/>
        </p:nvPicPr>
        <p:blipFill>
          <a:blip r:embed="rId2"/>
          <a:stretch>
            <a:fillRect/>
          </a:stretch>
        </p:blipFill>
        <p:spPr>
          <a:xfrm>
            <a:off x="1948544" y="4074080"/>
            <a:ext cx="6203611" cy="2590800"/>
          </a:xfrm>
          <a:prstGeom prst="rect">
            <a:avLst/>
          </a:prstGeom>
        </p:spPr>
      </p:pic>
    </p:spTree>
    <p:extLst>
      <p:ext uri="{BB962C8B-B14F-4D97-AF65-F5344CB8AC3E}">
        <p14:creationId xmlns:p14="http://schemas.microsoft.com/office/powerpoint/2010/main" val="825930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a:t>Summarization of Authentication Flows</a:t>
            </a:r>
          </a:p>
        </p:txBody>
      </p:sp>
      <p:sp>
        <p:nvSpPr>
          <p:cNvPr id="3" name="Content Placeholder 2"/>
          <p:cNvSpPr>
            <a:spLocks noGrp="1"/>
          </p:cNvSpPr>
          <p:nvPr>
            <p:ph sz="quarter" idx="10"/>
          </p:nvPr>
        </p:nvSpPr>
        <p:spPr>
          <a:xfrm>
            <a:off x="584200" y="1219200"/>
            <a:ext cx="11018838" cy="3742563"/>
          </a:xfrm>
        </p:spPr>
        <p:txBody>
          <a:bodyPr/>
          <a:lstStyle/>
          <a:p>
            <a:r>
              <a:rPr lang="en-US" sz="3200" dirty="0"/>
              <a:t>Public clients</a:t>
            </a:r>
          </a:p>
          <a:p>
            <a:pPr lvl="1"/>
            <a:r>
              <a:rPr lang="en-US" sz="2400" dirty="0"/>
              <a:t>Interactive Flow</a:t>
            </a:r>
          </a:p>
          <a:p>
            <a:pPr lvl="1"/>
            <a:r>
              <a:rPr lang="en-US" sz="2400" dirty="0"/>
              <a:t>User Password Credential Flow</a:t>
            </a:r>
          </a:p>
          <a:p>
            <a:pPr lvl="1"/>
            <a:endParaRPr lang="en-US" sz="2400" dirty="0"/>
          </a:p>
          <a:p>
            <a:r>
              <a:rPr lang="en-US" sz="3200" dirty="0"/>
              <a:t>Confidential web clients</a:t>
            </a:r>
          </a:p>
          <a:p>
            <a:pPr lvl="1"/>
            <a:r>
              <a:rPr lang="en-US" sz="2400" dirty="0"/>
              <a:t>Client Credentials Flow</a:t>
            </a:r>
          </a:p>
          <a:p>
            <a:pPr lvl="1"/>
            <a:r>
              <a:rPr lang="en-US" sz="2400" dirty="0"/>
              <a:t>Implicit Flow</a:t>
            </a:r>
          </a:p>
          <a:p>
            <a:pPr lvl="1"/>
            <a:r>
              <a:rPr lang="en-US" sz="2400" dirty="0"/>
              <a:t>Authorization Code Flow</a:t>
            </a:r>
          </a:p>
        </p:txBody>
      </p:sp>
    </p:spTree>
    <p:extLst>
      <p:ext uri="{BB962C8B-B14F-4D97-AF65-F5344CB8AC3E}">
        <p14:creationId xmlns:p14="http://schemas.microsoft.com/office/powerpoint/2010/main" val="508543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492443"/>
          </a:xfrm>
        </p:spPr>
        <p:txBody>
          <a:bodyPr/>
          <a:lstStyle/>
          <a:p>
            <a:r>
              <a:rPr lang="en-US" sz="3200" dirty="0"/>
              <a:t>Summarizing Power BI Authentication Patterns</a:t>
            </a:r>
          </a:p>
        </p:txBody>
      </p:sp>
      <p:sp>
        <p:nvSpPr>
          <p:cNvPr id="18" name="Content Placeholder 17"/>
          <p:cNvSpPr>
            <a:spLocks noGrp="1"/>
          </p:cNvSpPr>
          <p:nvPr>
            <p:ph sz="quarter" idx="12"/>
          </p:nvPr>
        </p:nvSpPr>
        <p:spPr>
          <a:xfrm>
            <a:off x="293914" y="1435100"/>
            <a:ext cx="5502049" cy="2585323"/>
          </a:xfrm>
        </p:spPr>
        <p:txBody>
          <a:bodyPr/>
          <a:lstStyle/>
          <a:p>
            <a:r>
              <a:rPr lang="en-US" dirty="0"/>
              <a:t>User-Owns-Data Embedding</a:t>
            </a:r>
          </a:p>
          <a:p>
            <a:pPr lvl="1"/>
            <a:r>
              <a:rPr lang="en-US" dirty="0"/>
              <a:t>App authenticates as current user</a:t>
            </a:r>
          </a:p>
          <a:p>
            <a:pPr lvl="1"/>
            <a:r>
              <a:rPr lang="en-US" dirty="0"/>
              <a:t>Use implicit flow for SPAs</a:t>
            </a:r>
          </a:p>
          <a:p>
            <a:pPr lvl="1"/>
            <a:r>
              <a:rPr lang="en-US" dirty="0"/>
              <a:t>Use auth code for better security</a:t>
            </a:r>
          </a:p>
          <a:p>
            <a:pPr lvl="1"/>
            <a:r>
              <a:rPr lang="en-US" dirty="0"/>
              <a:t>User’s access token passed to browser</a:t>
            </a:r>
          </a:p>
          <a:p>
            <a:pPr lvl="1"/>
            <a:r>
              <a:rPr lang="en-US" dirty="0"/>
              <a:t>Row-level security (RLS) works as expected</a:t>
            </a:r>
          </a:p>
        </p:txBody>
      </p:sp>
      <p:sp>
        <p:nvSpPr>
          <p:cNvPr id="3" name="Text Placeholder 2">
            <a:extLst>
              <a:ext uri="{FF2B5EF4-FFF2-40B4-BE49-F238E27FC236}">
                <a16:creationId xmlns:a16="http://schemas.microsoft.com/office/drawing/2014/main" id="{DC7C6ADB-2B16-4141-AB05-29D95D62C866}"/>
              </a:ext>
            </a:extLst>
          </p:cNvPr>
          <p:cNvSpPr>
            <a:spLocks noGrp="1"/>
          </p:cNvSpPr>
          <p:nvPr>
            <p:ph sz="quarter" idx="13"/>
          </p:nvPr>
        </p:nvSpPr>
        <p:spPr>
          <a:xfrm>
            <a:off x="6389687" y="1435100"/>
            <a:ext cx="5628141" cy="2277547"/>
          </a:xfrm>
        </p:spPr>
        <p:txBody>
          <a:bodyPr/>
          <a:lstStyle/>
          <a:p>
            <a:r>
              <a:rPr lang="en-US" dirty="0"/>
              <a:t>App-Owns-Data Embedding</a:t>
            </a:r>
          </a:p>
          <a:p>
            <a:pPr lvl="1"/>
            <a:r>
              <a:rPr lang="en-US" dirty="0"/>
              <a:t>App authenticates with app-only identity</a:t>
            </a:r>
          </a:p>
          <a:p>
            <a:pPr lvl="1"/>
            <a:r>
              <a:rPr lang="en-US" dirty="0"/>
              <a:t>Use client credentials flow</a:t>
            </a:r>
          </a:p>
          <a:p>
            <a:pPr lvl="1"/>
            <a:r>
              <a:rPr lang="en-US" dirty="0"/>
              <a:t>Service principle must be workspace member</a:t>
            </a:r>
          </a:p>
          <a:p>
            <a:pPr lvl="1"/>
            <a:r>
              <a:rPr lang="en-US" dirty="0"/>
              <a:t>Embed token passed to browser</a:t>
            </a:r>
          </a:p>
          <a:p>
            <a:pPr lvl="1"/>
            <a:r>
              <a:rPr lang="en-US" i="1" dirty="0" err="1"/>
              <a:t>EffectiveIdentity</a:t>
            </a:r>
            <a:r>
              <a:rPr lang="en-US" dirty="0"/>
              <a:t> used with RLS</a:t>
            </a:r>
          </a:p>
        </p:txBody>
      </p:sp>
      <p:grpSp>
        <p:nvGrpSpPr>
          <p:cNvPr id="9" name="Group 8">
            <a:extLst>
              <a:ext uri="{FF2B5EF4-FFF2-40B4-BE49-F238E27FC236}">
                <a16:creationId xmlns:a16="http://schemas.microsoft.com/office/drawing/2014/main" id="{99D5F2FD-AB01-4789-B611-6422D722EF0E}"/>
              </a:ext>
            </a:extLst>
          </p:cNvPr>
          <p:cNvGrpSpPr/>
          <p:nvPr/>
        </p:nvGrpSpPr>
        <p:grpSpPr>
          <a:xfrm>
            <a:off x="778547" y="4072383"/>
            <a:ext cx="4532781" cy="2017642"/>
            <a:chOff x="1054781" y="4472480"/>
            <a:chExt cx="4235064" cy="1885122"/>
          </a:xfrm>
        </p:grpSpPr>
        <p:sp>
          <p:nvSpPr>
            <p:cNvPr id="12" name="Rectangle 11">
              <a:extLst>
                <a:ext uri="{FF2B5EF4-FFF2-40B4-BE49-F238E27FC236}">
                  <a16:creationId xmlns:a16="http://schemas.microsoft.com/office/drawing/2014/main" id="{95AC5C52-9CFF-42C8-9DEF-B52255D6F844}"/>
                </a:ext>
              </a:extLst>
            </p:cNvPr>
            <p:cNvSpPr/>
            <p:nvPr/>
          </p:nvSpPr>
          <p:spPr>
            <a:xfrm>
              <a:off x="1054781" y="4472480"/>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User-Owns-Data Embedding for use within Organization</a:t>
              </a:r>
            </a:p>
          </p:txBody>
        </p:sp>
        <p:sp>
          <p:nvSpPr>
            <p:cNvPr id="13" name="Rectangle 12">
              <a:extLst>
                <a:ext uri="{FF2B5EF4-FFF2-40B4-BE49-F238E27FC236}">
                  <a16:creationId xmlns:a16="http://schemas.microsoft.com/office/drawing/2014/main" id="{37D37B57-2B8D-4EC3-B050-1E36FE15E8A1}"/>
                </a:ext>
              </a:extLst>
            </p:cNvPr>
            <p:cNvSpPr/>
            <p:nvPr/>
          </p:nvSpPr>
          <p:spPr>
            <a:xfrm>
              <a:off x="1344452"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Browser</a:t>
              </a:r>
              <a:endParaRPr lang="en-US" sz="1000" dirty="0">
                <a:solidFill>
                  <a:schemeClr val="tx1"/>
                </a:solidFill>
              </a:endParaRPr>
            </a:p>
          </p:txBody>
        </p:sp>
        <p:sp>
          <p:nvSpPr>
            <p:cNvPr id="14" name="Rectangle 13">
              <a:extLst>
                <a:ext uri="{FF2B5EF4-FFF2-40B4-BE49-F238E27FC236}">
                  <a16:creationId xmlns:a16="http://schemas.microsoft.com/office/drawing/2014/main" id="{CE684A32-9367-45A2-9D82-EBFD7221BD19}"/>
                </a:ext>
              </a:extLst>
            </p:cNvPr>
            <p:cNvSpPr/>
            <p:nvPr/>
          </p:nvSpPr>
          <p:spPr>
            <a:xfrm>
              <a:off x="3625039"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16" name="Straight Arrow Connector 15">
              <a:extLst>
                <a:ext uri="{FF2B5EF4-FFF2-40B4-BE49-F238E27FC236}">
                  <a16:creationId xmlns:a16="http://schemas.microsoft.com/office/drawing/2014/main" id="{36024F23-C9FC-440C-86A8-913A4C57FD57}"/>
                </a:ext>
              </a:extLst>
            </p:cNvPr>
            <p:cNvCxnSpPr>
              <a:cxnSpLocks/>
            </p:cNvCxnSpPr>
            <p:nvPr/>
          </p:nvCxnSpPr>
          <p:spPr>
            <a:xfrm flipV="1">
              <a:off x="2659951"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766AAC-EC5C-42FA-9785-CD159CA640C6}"/>
                </a:ext>
              </a:extLst>
            </p:cNvPr>
            <p:cNvSpPr/>
            <p:nvPr/>
          </p:nvSpPr>
          <p:spPr>
            <a:xfrm>
              <a:off x="1528089"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5" name="Rectangle: Rounded Corners 4">
              <a:extLst>
                <a:ext uri="{FF2B5EF4-FFF2-40B4-BE49-F238E27FC236}">
                  <a16:creationId xmlns:a16="http://schemas.microsoft.com/office/drawing/2014/main" id="{3FAA4E85-6B61-46F8-9DED-175B38EB43BA}"/>
                </a:ext>
              </a:extLst>
            </p:cNvPr>
            <p:cNvSpPr/>
            <p:nvPr/>
          </p:nvSpPr>
          <p:spPr bwMode="auto">
            <a:xfrm>
              <a:off x="1681346" y="4976835"/>
              <a:ext cx="721026" cy="648736"/>
            </a:xfrm>
            <a:prstGeom prst="roundRect">
              <a:avLst/>
            </a:prstGeom>
            <a:solidFill>
              <a:srgbClr val="00206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Azure AD</a:t>
              </a:r>
            </a:p>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Access Token</a:t>
              </a:r>
            </a:p>
          </p:txBody>
        </p:sp>
      </p:grpSp>
      <p:grpSp>
        <p:nvGrpSpPr>
          <p:cNvPr id="6" name="Group 5">
            <a:extLst>
              <a:ext uri="{FF2B5EF4-FFF2-40B4-BE49-F238E27FC236}">
                <a16:creationId xmlns:a16="http://schemas.microsoft.com/office/drawing/2014/main" id="{FDFED5A0-6696-4C12-89C9-A66D07846A5E}"/>
              </a:ext>
            </a:extLst>
          </p:cNvPr>
          <p:cNvGrpSpPr/>
          <p:nvPr/>
        </p:nvGrpSpPr>
        <p:grpSpPr>
          <a:xfrm>
            <a:off x="6883550" y="4097026"/>
            <a:ext cx="4532777" cy="2017642"/>
            <a:chOff x="6752360" y="4449219"/>
            <a:chExt cx="4235064" cy="1885122"/>
          </a:xfrm>
        </p:grpSpPr>
        <p:sp>
          <p:nvSpPr>
            <p:cNvPr id="21" name="Rectangle 20">
              <a:extLst>
                <a:ext uri="{FF2B5EF4-FFF2-40B4-BE49-F238E27FC236}">
                  <a16:creationId xmlns:a16="http://schemas.microsoft.com/office/drawing/2014/main" id="{2AAB1A3D-0F38-4866-9B20-7843CF38619C}"/>
                </a:ext>
              </a:extLst>
            </p:cNvPr>
            <p:cNvSpPr/>
            <p:nvPr/>
          </p:nvSpPr>
          <p:spPr>
            <a:xfrm>
              <a:off x="6752360" y="4449219"/>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App-Owns-Data Embedding for use by ISVs</a:t>
              </a:r>
            </a:p>
          </p:txBody>
        </p:sp>
        <p:sp>
          <p:nvSpPr>
            <p:cNvPr id="22" name="Rectangle 21">
              <a:extLst>
                <a:ext uri="{FF2B5EF4-FFF2-40B4-BE49-F238E27FC236}">
                  <a16:creationId xmlns:a16="http://schemas.microsoft.com/office/drawing/2014/main" id="{F7EC0EC3-1DE7-423B-92D6-EEA491ACE23E}"/>
                </a:ext>
              </a:extLst>
            </p:cNvPr>
            <p:cNvSpPr/>
            <p:nvPr/>
          </p:nvSpPr>
          <p:spPr>
            <a:xfrm>
              <a:off x="7013397"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Browser</a:t>
              </a:r>
              <a:endParaRPr lang="en-US" sz="1000" dirty="0">
                <a:solidFill>
                  <a:schemeClr val="tx1"/>
                </a:solidFill>
              </a:endParaRPr>
            </a:p>
          </p:txBody>
        </p:sp>
        <p:sp>
          <p:nvSpPr>
            <p:cNvPr id="23" name="Rectangle 22">
              <a:extLst>
                <a:ext uri="{FF2B5EF4-FFF2-40B4-BE49-F238E27FC236}">
                  <a16:creationId xmlns:a16="http://schemas.microsoft.com/office/drawing/2014/main" id="{57136262-D9D5-4B29-87E7-5F293A2D8016}"/>
                </a:ext>
              </a:extLst>
            </p:cNvPr>
            <p:cNvSpPr/>
            <p:nvPr/>
          </p:nvSpPr>
          <p:spPr>
            <a:xfrm>
              <a:off x="9293984"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24" name="Straight Arrow Connector 23">
              <a:extLst>
                <a:ext uri="{FF2B5EF4-FFF2-40B4-BE49-F238E27FC236}">
                  <a16:creationId xmlns:a16="http://schemas.microsoft.com/office/drawing/2014/main" id="{AB1C75CC-4981-43EC-971B-AAA7467E5EEC}"/>
                </a:ext>
              </a:extLst>
            </p:cNvPr>
            <p:cNvCxnSpPr>
              <a:cxnSpLocks/>
            </p:cNvCxnSpPr>
            <p:nvPr/>
          </p:nvCxnSpPr>
          <p:spPr>
            <a:xfrm flipV="1">
              <a:off x="8328896"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1F02305-7ED3-481B-9B38-EA6748309FC5}"/>
                </a:ext>
              </a:extLst>
            </p:cNvPr>
            <p:cNvSpPr/>
            <p:nvPr/>
          </p:nvSpPr>
          <p:spPr>
            <a:xfrm>
              <a:off x="7197034"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26" name="Rectangle: Rounded Corners 25">
              <a:extLst>
                <a:ext uri="{FF2B5EF4-FFF2-40B4-BE49-F238E27FC236}">
                  <a16:creationId xmlns:a16="http://schemas.microsoft.com/office/drawing/2014/main" id="{B9B0A565-D1BB-419D-839B-1896CD38FBDC}"/>
                </a:ext>
              </a:extLst>
            </p:cNvPr>
            <p:cNvSpPr/>
            <p:nvPr/>
          </p:nvSpPr>
          <p:spPr bwMode="auto">
            <a:xfrm>
              <a:off x="7350291" y="4976835"/>
              <a:ext cx="721026" cy="648736"/>
            </a:xfrm>
            <a:prstGeom prst="roundRect">
              <a:avLst/>
            </a:prstGeom>
            <a:solidFill>
              <a:srgbClr val="58005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Power BI</a:t>
              </a:r>
            </a:p>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Embed Token</a:t>
              </a:r>
            </a:p>
          </p:txBody>
        </p:sp>
      </p:grpSp>
    </p:spTree>
    <p:extLst>
      <p:ext uri="{BB962C8B-B14F-4D97-AF65-F5344CB8AC3E}">
        <p14:creationId xmlns:p14="http://schemas.microsoft.com/office/powerpoint/2010/main" val="1855475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itle 4"/>
          <p:cNvSpPr>
            <a:spLocks noGrp="1"/>
          </p:cNvSpPr>
          <p:nvPr>
            <p:ph type="title"/>
          </p:nvPr>
        </p:nvSpPr>
        <p:spPr/>
        <p:txBody>
          <a:bodyPr/>
          <a:lstStyle/>
          <a:p>
            <a:r>
              <a:rPr lang="en-US" altLang="en-US" dirty="0"/>
              <a:t>OAuth 2.0 Fundamentals</a:t>
            </a:r>
          </a:p>
        </p:txBody>
      </p:sp>
      <p:sp>
        <p:nvSpPr>
          <p:cNvPr id="2" name="Content Placeholder 1">
            <a:extLst>
              <a:ext uri="{FF2B5EF4-FFF2-40B4-BE49-F238E27FC236}">
                <a16:creationId xmlns:a16="http://schemas.microsoft.com/office/drawing/2014/main" id="{23E2664B-EE72-49F9-B37D-23C7F41C6B04}"/>
              </a:ext>
            </a:extLst>
          </p:cNvPr>
          <p:cNvSpPr>
            <a:spLocks noGrp="1"/>
          </p:cNvSpPr>
          <p:nvPr>
            <p:ph sz="quarter" idx="10"/>
          </p:nvPr>
        </p:nvSpPr>
        <p:spPr>
          <a:xfrm>
            <a:off x="584200" y="1219200"/>
            <a:ext cx="11018838" cy="1908215"/>
          </a:xfrm>
        </p:spPr>
        <p:txBody>
          <a:bodyPr/>
          <a:lstStyle/>
          <a:p>
            <a:r>
              <a:rPr lang="en-US" dirty="0"/>
              <a:t>Client application calls to resource server on behalf of a user</a:t>
            </a:r>
          </a:p>
          <a:p>
            <a:pPr lvl="1"/>
            <a:r>
              <a:rPr lang="en-US" dirty="0"/>
              <a:t>Client application implements </a:t>
            </a:r>
            <a:r>
              <a:rPr lang="en-US" b="1" dirty="0">
                <a:solidFill>
                  <a:schemeClr val="accent3">
                    <a:lumMod val="75000"/>
                  </a:schemeClr>
                </a:solidFill>
              </a:rPr>
              <a:t>authentication flow</a:t>
            </a:r>
            <a:r>
              <a:rPr lang="en-US" dirty="0"/>
              <a:t> to acquire access token</a:t>
            </a:r>
          </a:p>
          <a:p>
            <a:pPr lvl="1"/>
            <a:r>
              <a:rPr lang="en-US" dirty="0"/>
              <a:t>Access token contains permission grants for client to call resource server</a:t>
            </a:r>
          </a:p>
          <a:p>
            <a:pPr lvl="1"/>
            <a:r>
              <a:rPr lang="en-US" dirty="0"/>
              <a:t>Client passes access token in Authorization request header when calling to resource server</a:t>
            </a:r>
          </a:p>
          <a:p>
            <a:pPr lvl="1"/>
            <a:r>
              <a:rPr lang="en-US" dirty="0"/>
              <a:t>Resource server inspects access token to ensure client application has proper permissions</a:t>
            </a:r>
          </a:p>
        </p:txBody>
      </p:sp>
      <p:pic>
        <p:nvPicPr>
          <p:cNvPr id="17" name="Picture 16">
            <a:extLst>
              <a:ext uri="{FF2B5EF4-FFF2-40B4-BE49-F238E27FC236}">
                <a16:creationId xmlns:a16="http://schemas.microsoft.com/office/drawing/2014/main" id="{42D4EA74-231E-4CCB-9158-FD0E93D753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59763" y="3335417"/>
            <a:ext cx="8349823" cy="3217783"/>
          </a:xfrm>
          <a:prstGeom prst="rect">
            <a:avLst/>
          </a:prstGeom>
          <a:noFill/>
          <a:ln>
            <a:noFill/>
          </a:ln>
        </p:spPr>
      </p:pic>
    </p:spTree>
    <p:extLst>
      <p:ext uri="{BB962C8B-B14F-4D97-AF65-F5344CB8AC3E}">
        <p14:creationId xmlns:p14="http://schemas.microsoft.com/office/powerpoint/2010/main" val="280888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Summary</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644644" cy="3529171"/>
          </a:xfrm>
        </p:spPr>
        <p:txBody>
          <a:bodyPr/>
          <a:lstStyle/>
          <a:p>
            <a:pPr marL="457200" indent="-457200">
              <a:buFont typeface="Wingdings" panose="05000000000000000000" pitchFamily="2" charset="2"/>
              <a:buChar char="ü"/>
            </a:pPr>
            <a:r>
              <a:rPr lang="en-US" dirty="0"/>
              <a:t>OAuth 2.0 and OpenID Connect</a:t>
            </a:r>
          </a:p>
          <a:p>
            <a:pPr marL="457200" indent="-457200">
              <a:buFont typeface="Wingdings" panose="05000000000000000000" pitchFamily="2" charset="2"/>
              <a:buChar char="ü"/>
            </a:pPr>
            <a:r>
              <a:rPr lang="en-US" dirty="0"/>
              <a:t>Microsoft Identity Platform 2.0</a:t>
            </a:r>
          </a:p>
          <a:p>
            <a:pPr marL="457200" indent="-457200">
              <a:buFont typeface="Wingdings" panose="05000000000000000000" pitchFamily="2" charset="2"/>
              <a:buChar char="ü"/>
            </a:pPr>
            <a:r>
              <a:rPr lang="en-US" dirty="0"/>
              <a:t>Developing with the Power BI .NET SDK</a:t>
            </a:r>
          </a:p>
          <a:p>
            <a:pPr marL="457200" indent="-457200">
              <a:buFont typeface="Wingdings" panose="05000000000000000000" pitchFamily="2" charset="2"/>
              <a:buChar char="ü"/>
            </a:pPr>
            <a:r>
              <a:rPr lang="en-US" dirty="0"/>
              <a:t>Developing with the App-Owns-Data Model</a:t>
            </a:r>
          </a:p>
          <a:p>
            <a:pPr marL="457200" indent="-457200">
              <a:buFont typeface="Wingdings" panose="05000000000000000000" pitchFamily="2" charset="2"/>
              <a:buChar char="ü"/>
            </a:pPr>
            <a:r>
              <a:rPr lang="en-US" dirty="0"/>
              <a:t>Developing Single Page Applications (SPAs)</a:t>
            </a:r>
          </a:p>
          <a:p>
            <a:pPr marL="457200" indent="-457200">
              <a:buFont typeface="Wingdings" panose="05000000000000000000" pitchFamily="2" charset="2"/>
              <a:buChar char="ü"/>
            </a:pPr>
            <a:r>
              <a:rPr lang="en-US" dirty="0"/>
              <a:t>Developing Secure Web Applications</a:t>
            </a:r>
          </a:p>
        </p:txBody>
      </p:sp>
    </p:spTree>
    <p:extLst>
      <p:ext uri="{BB962C8B-B14F-4D97-AF65-F5344CB8AC3E}">
        <p14:creationId xmlns:p14="http://schemas.microsoft.com/office/powerpoint/2010/main" val="93061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D355-D79B-4C18-908F-875BA79079C5}"/>
              </a:ext>
            </a:extLst>
          </p:cNvPr>
          <p:cNvSpPr>
            <a:spLocks noGrp="1"/>
          </p:cNvSpPr>
          <p:nvPr>
            <p:ph type="title"/>
          </p:nvPr>
        </p:nvSpPr>
        <p:spPr/>
        <p:txBody>
          <a:bodyPr/>
          <a:lstStyle/>
          <a:p>
            <a:r>
              <a:rPr lang="en-US" dirty="0"/>
              <a:t>Access Tokens</a:t>
            </a:r>
          </a:p>
        </p:txBody>
      </p:sp>
      <p:sp>
        <p:nvSpPr>
          <p:cNvPr id="3" name="Content Placeholder 2">
            <a:extLst>
              <a:ext uri="{FF2B5EF4-FFF2-40B4-BE49-F238E27FC236}">
                <a16:creationId xmlns:a16="http://schemas.microsoft.com/office/drawing/2014/main" id="{F6771F19-C332-4CFB-8960-6690400AC39D}"/>
              </a:ext>
            </a:extLst>
          </p:cNvPr>
          <p:cNvSpPr>
            <a:spLocks noGrp="1"/>
          </p:cNvSpPr>
          <p:nvPr>
            <p:ph sz="quarter" idx="10"/>
          </p:nvPr>
        </p:nvSpPr>
        <p:spPr>
          <a:xfrm>
            <a:off x="584200" y="1219200"/>
            <a:ext cx="11018838" cy="3163943"/>
          </a:xfrm>
        </p:spPr>
        <p:txBody>
          <a:bodyPr/>
          <a:lstStyle/>
          <a:p>
            <a:r>
              <a:rPr lang="en-US" dirty="0"/>
              <a:t>Access token is a bearer token</a:t>
            </a:r>
          </a:p>
          <a:p>
            <a:pPr lvl="1"/>
            <a:r>
              <a:rPr lang="en-US" dirty="0"/>
              <a:t>Access token can be used by anyone who bears it (e.g. steals it)</a:t>
            </a:r>
          </a:p>
          <a:p>
            <a:pPr lvl="1"/>
            <a:r>
              <a:rPr lang="en-US" dirty="0"/>
              <a:t>Access tokens should always be passed over HTTPS using TLS</a:t>
            </a:r>
          </a:p>
          <a:p>
            <a:pPr lvl="1"/>
            <a:r>
              <a:rPr lang="en-US" dirty="0"/>
              <a:t>Access token expires after an hour</a:t>
            </a:r>
          </a:p>
          <a:p>
            <a:pPr lvl="1"/>
            <a:endParaRPr lang="en-US" dirty="0"/>
          </a:p>
          <a:p>
            <a:r>
              <a:rPr lang="en-US" dirty="0"/>
              <a:t>There are two types of access token</a:t>
            </a:r>
          </a:p>
          <a:p>
            <a:pPr lvl="1"/>
            <a:r>
              <a:rPr lang="en-US" dirty="0"/>
              <a:t>User tokens </a:t>
            </a:r>
          </a:p>
          <a:p>
            <a:pPr lvl="1"/>
            <a:r>
              <a:rPr lang="en-US" dirty="0"/>
              <a:t>App-only tokens</a:t>
            </a:r>
          </a:p>
        </p:txBody>
      </p:sp>
      <p:pic>
        <p:nvPicPr>
          <p:cNvPr id="5" name="Picture 4">
            <a:extLst>
              <a:ext uri="{FF2B5EF4-FFF2-40B4-BE49-F238E27FC236}">
                <a16:creationId xmlns:a16="http://schemas.microsoft.com/office/drawing/2014/main" id="{D93B78D7-E548-4C9B-8722-E35AEEFA417C}"/>
              </a:ext>
            </a:extLst>
          </p:cNvPr>
          <p:cNvPicPr>
            <a:picLocks noChangeAspect="1"/>
          </p:cNvPicPr>
          <p:nvPr/>
        </p:nvPicPr>
        <p:blipFill>
          <a:blip r:embed="rId2"/>
          <a:stretch>
            <a:fillRect/>
          </a:stretch>
        </p:blipFill>
        <p:spPr>
          <a:xfrm>
            <a:off x="8562109" y="110840"/>
            <a:ext cx="3477491" cy="3142936"/>
          </a:xfrm>
          <a:prstGeom prst="rect">
            <a:avLst/>
          </a:prstGeom>
          <a:ln>
            <a:solidFill>
              <a:schemeClr val="tx1"/>
            </a:solidFill>
          </a:ln>
        </p:spPr>
      </p:pic>
    </p:spTree>
    <p:extLst>
      <p:ext uri="{BB962C8B-B14F-4D97-AF65-F5344CB8AC3E}">
        <p14:creationId xmlns:p14="http://schemas.microsoft.com/office/powerpoint/2010/main" val="971090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523E-D06C-45FE-823B-DB8EE3A8B877}"/>
              </a:ext>
            </a:extLst>
          </p:cNvPr>
          <p:cNvSpPr>
            <a:spLocks noGrp="1"/>
          </p:cNvSpPr>
          <p:nvPr>
            <p:ph type="title"/>
          </p:nvPr>
        </p:nvSpPr>
        <p:spPr/>
        <p:txBody>
          <a:bodyPr/>
          <a:lstStyle/>
          <a:p>
            <a:r>
              <a:rPr lang="en-US" dirty="0"/>
              <a:t>Refresh Tokens</a:t>
            </a:r>
          </a:p>
        </p:txBody>
      </p:sp>
      <p:sp>
        <p:nvSpPr>
          <p:cNvPr id="3" name="Content Placeholder 2">
            <a:extLst>
              <a:ext uri="{FF2B5EF4-FFF2-40B4-BE49-F238E27FC236}">
                <a16:creationId xmlns:a16="http://schemas.microsoft.com/office/drawing/2014/main" id="{ACBDC37D-6DD3-45DA-B5FD-F64E732CED0F}"/>
              </a:ext>
            </a:extLst>
          </p:cNvPr>
          <p:cNvSpPr>
            <a:spLocks noGrp="1"/>
          </p:cNvSpPr>
          <p:nvPr>
            <p:ph sz="quarter" idx="10"/>
          </p:nvPr>
        </p:nvSpPr>
        <p:spPr>
          <a:xfrm>
            <a:off x="584200" y="1219200"/>
            <a:ext cx="11018838" cy="4567404"/>
          </a:xfrm>
        </p:spPr>
        <p:txBody>
          <a:bodyPr/>
          <a:lstStyle/>
          <a:p>
            <a:r>
              <a:rPr lang="en-US" dirty="0"/>
              <a:t>Access tokens expiration after an hour</a:t>
            </a:r>
          </a:p>
          <a:p>
            <a:pPr lvl="1"/>
            <a:r>
              <a:rPr lang="en-US" dirty="0"/>
              <a:t>How do you get new access tokens without requiring the user to sign in?</a:t>
            </a:r>
          </a:p>
          <a:p>
            <a:endParaRPr lang="en-US" dirty="0"/>
          </a:p>
          <a:p>
            <a:r>
              <a:rPr lang="en-US" dirty="0"/>
              <a:t>Refresh tokens used to manage access token expiration</a:t>
            </a:r>
          </a:p>
          <a:p>
            <a:pPr lvl="1"/>
            <a:r>
              <a:rPr lang="en-US" dirty="0"/>
              <a:t>Authorization server passes refresh tokens to client application along with access token</a:t>
            </a:r>
          </a:p>
          <a:p>
            <a:pPr lvl="1"/>
            <a:r>
              <a:rPr lang="en-US" dirty="0"/>
              <a:t>Refresh token has lifetime of 14 days by default (90 days max)</a:t>
            </a:r>
          </a:p>
          <a:p>
            <a:pPr lvl="1"/>
            <a:r>
              <a:rPr lang="en-US" dirty="0"/>
              <a:t>Refresh token acts as a credential used to obtain new access token without user interaction</a:t>
            </a:r>
          </a:p>
          <a:p>
            <a:pPr lvl="1"/>
            <a:r>
              <a:rPr lang="en-US" dirty="0"/>
              <a:t>Refresh tokens often cached in browser storage or in backend database</a:t>
            </a:r>
          </a:p>
          <a:p>
            <a:endParaRPr lang="en-US" dirty="0"/>
          </a:p>
          <a:p>
            <a:pPr lvl="1"/>
            <a:endParaRPr lang="en-US" dirty="0"/>
          </a:p>
          <a:p>
            <a:pPr lvl="1"/>
            <a:endParaRPr lang="en-US" dirty="0"/>
          </a:p>
        </p:txBody>
      </p:sp>
    </p:spTree>
    <p:extLst>
      <p:ext uri="{BB962C8B-B14F-4D97-AF65-F5344CB8AC3E}">
        <p14:creationId xmlns:p14="http://schemas.microsoft.com/office/powerpoint/2010/main" val="3957275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Open ID Connect and ID Tokens</a:t>
            </a:r>
          </a:p>
        </p:txBody>
      </p:sp>
      <p:sp>
        <p:nvSpPr>
          <p:cNvPr id="3" name="Content Placeholder 2"/>
          <p:cNvSpPr>
            <a:spLocks noGrp="1"/>
          </p:cNvSpPr>
          <p:nvPr>
            <p:ph sz="quarter" idx="10"/>
          </p:nvPr>
        </p:nvSpPr>
        <p:spPr/>
        <p:txBody>
          <a:bodyPr/>
          <a:lstStyle/>
          <a:p>
            <a:r>
              <a:rPr lang="en-US" dirty="0"/>
              <a:t>OAuth 2.0 has shortcomings with authentication &amp; identity</a:t>
            </a:r>
          </a:p>
          <a:p>
            <a:pPr lvl="1"/>
            <a:r>
              <a:rPr lang="en-US" dirty="0"/>
              <a:t>It does not provide client with means to validate access tokens</a:t>
            </a:r>
          </a:p>
          <a:p>
            <a:pPr lvl="1"/>
            <a:r>
              <a:rPr lang="en-US" dirty="0"/>
              <a:t>Lack of validation makes client vulnerable to token forgery attacks</a:t>
            </a:r>
          </a:p>
          <a:p>
            <a:r>
              <a:rPr lang="en-US" dirty="0"/>
              <a:t>Open ID Connect is standard which extends OAuth 2.0</a:t>
            </a:r>
          </a:p>
          <a:p>
            <a:pPr lvl="1"/>
            <a:r>
              <a:rPr lang="en-US" dirty="0"/>
              <a:t>OpenID Connect provider passes ID token in addition to OAuth 2.0 tokens</a:t>
            </a:r>
          </a:p>
          <a:p>
            <a:pPr lvl="1"/>
            <a:r>
              <a:rPr lang="en-US" dirty="0"/>
              <a:t>OpenID Connect provider provides client with keys for token validation</a:t>
            </a:r>
          </a:p>
        </p:txBody>
      </p:sp>
      <p:pic>
        <p:nvPicPr>
          <p:cNvPr id="4" name="Picture 3">
            <a:extLst>
              <a:ext uri="{FF2B5EF4-FFF2-40B4-BE49-F238E27FC236}">
                <a16:creationId xmlns:a16="http://schemas.microsoft.com/office/drawing/2014/main" id="{91CD4B0E-82D0-4B3E-A505-C070A58AD52B}"/>
              </a:ext>
            </a:extLst>
          </p:cNvPr>
          <p:cNvPicPr>
            <a:picLocks noChangeAspect="1"/>
          </p:cNvPicPr>
          <p:nvPr/>
        </p:nvPicPr>
        <p:blipFill>
          <a:blip r:embed="rId2"/>
          <a:stretch>
            <a:fillRect/>
          </a:stretch>
        </p:blipFill>
        <p:spPr>
          <a:xfrm>
            <a:off x="1431247" y="3828095"/>
            <a:ext cx="7104626" cy="2898018"/>
          </a:xfrm>
          <a:prstGeom prst="rect">
            <a:avLst/>
          </a:prstGeom>
        </p:spPr>
      </p:pic>
    </p:spTree>
    <p:extLst>
      <p:ext uri="{BB962C8B-B14F-4D97-AF65-F5344CB8AC3E}">
        <p14:creationId xmlns:p14="http://schemas.microsoft.com/office/powerpoint/2010/main" val="216817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9-51137_MBAS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BAS_Digital_Event_Template_v04.potx" id="{E4724AD4-4674-4557-BCC5-682D8199EE3C}" vid="{323C6B22-4FAF-4D26-8ECF-ADB54E23C82F}"/>
    </a:ext>
  </a:extLst>
</a:theme>
</file>

<file path=ppt/theme/theme2.xml><?xml version="1.0" encoding="utf-8"?>
<a:theme xmlns:a="http://schemas.openxmlformats.org/drawingml/2006/main" name="9-51137_MBAS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4.potx" id="{E4724AD4-4674-4557-BCC5-682D8199EE3C}" vid="{280613D8-9CEB-499D-86B7-95F9358E0EFE}"/>
    </a:ext>
  </a:extLst>
</a:theme>
</file>

<file path=ppt/theme/theme3.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4.potx" id="{E4724AD4-4674-4557-BCC5-682D8199EE3C}" vid="{6267A6E3-A618-4943-B518-E521D99252C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4C1E6BDAE3B14D91C5A34644B452DB" ma:contentTypeVersion="14" ma:contentTypeDescription="Create a new document." ma:contentTypeScope="" ma:versionID="203f75171b02e0510d1842db4ec19ae8">
  <xsd:schema xmlns:xsd="http://www.w3.org/2001/XMLSchema" xmlns:xs="http://www.w3.org/2001/XMLSchema" xmlns:p="http://schemas.microsoft.com/office/2006/metadata/properties" xmlns:ns1="http://schemas.microsoft.com/sharepoint/v3" xmlns:ns2="943dbfe1-592f-4412-b7dd-16b4f4d0c386" xmlns:ns3="8802626c-e861-42f7-b881-4f126013e26a" targetNamespace="http://schemas.microsoft.com/office/2006/metadata/properties" ma:root="true" ma:fieldsID="b6014c1a8448cb47393507644eedf309" ns1:_="" ns2:_="" ns3:_="">
    <xsd:import namespace="http://schemas.microsoft.com/sharepoint/v3"/>
    <xsd:import namespace="943dbfe1-592f-4412-b7dd-16b4f4d0c386"/>
    <xsd:import namespace="8802626c-e861-42f7-b881-4f126013e26a"/>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3dbfe1-592f-4412-b7dd-16b4f4d0c3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02626c-e861-42f7-b881-4f126013e2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43dbfe1-592f-4412-b7dd-16b4f4d0c38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3CFCC1-03AD-4600-828B-2B453D0AD8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43dbfe1-592f-4412-b7dd-16b4f4d0c386"/>
    <ds:schemaRef ds:uri="8802626c-e861-42f7-b881-4f126013e2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943dbfe1-592f-4412-b7dd-16b4f4d0c386"/>
    <ds:schemaRef ds:uri="8802626c-e861-42f7-b881-4f126013e26a"/>
    <ds:schemaRef ds:uri="http://purl.org/dc/elements/1.1/"/>
    <ds:schemaRef ds:uri="http://schemas.microsoft.com/sharepoint/v3"/>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MBAS_Digital_Event_Template_v05</Template>
  <TotalTime>1258</TotalTime>
  <Words>3042</Words>
  <Application>Microsoft Office PowerPoint</Application>
  <PresentationFormat>Widescreen</PresentationFormat>
  <Paragraphs>583</Paragraphs>
  <Slides>60</Slides>
  <Notes>4</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60</vt:i4>
      </vt:variant>
    </vt:vector>
  </HeadingPairs>
  <TitlesOfParts>
    <vt:vector size="70" baseType="lpstr">
      <vt:lpstr>Arial</vt:lpstr>
      <vt:lpstr>Consolas</vt:lpstr>
      <vt:lpstr>Lucida Console</vt:lpstr>
      <vt:lpstr>Segoe UI</vt:lpstr>
      <vt:lpstr>Segoe UI Semibold</vt:lpstr>
      <vt:lpstr>Wingdings</vt:lpstr>
      <vt:lpstr>9-51137_MBAS_White_Template</vt:lpstr>
      <vt:lpstr>9-51137_MBAS_Light_Gray_Template</vt:lpstr>
      <vt:lpstr>9-51137_MBAS_Black_Template</vt:lpstr>
      <vt:lpstr>Visio</vt:lpstr>
      <vt:lpstr>PowerPoint Presentation</vt:lpstr>
      <vt:lpstr>Authentication patterns for Power BI embedding</vt:lpstr>
      <vt:lpstr>Power BI Embedding – The Big Picture</vt:lpstr>
      <vt:lpstr>Choosing the Correct Embedding Model</vt:lpstr>
      <vt:lpstr>Agenda</vt:lpstr>
      <vt:lpstr>OAuth 2.0 Fundamentals</vt:lpstr>
      <vt:lpstr>Access Tokens</vt:lpstr>
      <vt:lpstr>Refresh Tokens</vt:lpstr>
      <vt:lpstr>Open ID Connect and ID Tokens</vt:lpstr>
      <vt:lpstr>Delegated Permissions and Scopes</vt:lpstr>
      <vt:lpstr>Public Clients versus Confidential Web Clients</vt:lpstr>
      <vt:lpstr>OAuth 2.0 Client Registration</vt:lpstr>
      <vt:lpstr>Authentication Flows</vt:lpstr>
      <vt:lpstr>Agenda</vt:lpstr>
      <vt:lpstr>Authenticating with Azure AD</vt:lpstr>
      <vt:lpstr>Azure AD Endpoints and Libraries</vt:lpstr>
      <vt:lpstr>The Azure Portal</vt:lpstr>
      <vt:lpstr>Azure AD Applications</vt:lpstr>
      <vt:lpstr>Azure AD Application Types</vt:lpstr>
      <vt:lpstr>Azure AD Applications versus Service Principals</vt:lpstr>
      <vt:lpstr>Configuring Azure AD Applications</vt:lpstr>
      <vt:lpstr>Configuring Required Permissions</vt:lpstr>
      <vt:lpstr>Registering Azure AD Apps with PowerShell</vt:lpstr>
      <vt:lpstr>Microsoft Authentication Library (MSAL .NET)</vt:lpstr>
      <vt:lpstr>Power BI Service API Scopes</vt:lpstr>
      <vt:lpstr>Interactive Access Token Acquisition</vt:lpstr>
      <vt:lpstr>User Credential Password Flow</vt:lpstr>
      <vt:lpstr>Token Caching for Public Client with MSAL</vt:lpstr>
      <vt:lpstr>Acquiring Access Token from the Token Cache</vt:lpstr>
      <vt:lpstr>Agenda</vt:lpstr>
      <vt:lpstr>What Is the Power BI Service API?</vt:lpstr>
      <vt:lpstr>Calling the Power BI Service API Direct REST calls without using the Power BI .NET SDK</vt:lpstr>
      <vt:lpstr>Power BI .NET SDK</vt:lpstr>
      <vt:lpstr>Migrating to v3 of the Power BI .NET SDK</vt:lpstr>
      <vt:lpstr>Initializing an Instance of PowerBIClient</vt:lpstr>
      <vt:lpstr>User APIs versus Admin APIs</vt:lpstr>
      <vt:lpstr>Calling into the Power BI Admin API</vt:lpstr>
      <vt:lpstr>Agenda</vt:lpstr>
      <vt:lpstr>App-only Access Control</vt:lpstr>
      <vt:lpstr>Tenant Setup</vt:lpstr>
      <vt:lpstr>App-only Access with PBI Service API</vt:lpstr>
      <vt:lpstr>Setting Up for App-Owns-Data – Part 1</vt:lpstr>
      <vt:lpstr>Setting Up for App-Owns-Data – Part 2</vt:lpstr>
      <vt:lpstr>Setting Up for App-Owns-Data – Part 3</vt:lpstr>
      <vt:lpstr>Client Credentials Flow</vt:lpstr>
      <vt:lpstr>Generating Embed Tokens</vt:lpstr>
      <vt:lpstr>Getting the Data for Report Embedding</vt:lpstr>
      <vt:lpstr>Getting the Data for Dashboard Embedding</vt:lpstr>
      <vt:lpstr>Getting Data for New Report Embedding</vt:lpstr>
      <vt:lpstr>Agenda</vt:lpstr>
      <vt:lpstr>Understanding Implicit Flow</vt:lpstr>
      <vt:lpstr>Agenda</vt:lpstr>
      <vt:lpstr>Open Web Interfaces for NET (OWIN)</vt:lpstr>
      <vt:lpstr>OWIN Middleware Modules</vt:lpstr>
      <vt:lpstr>Authorization Code Grant Flow</vt:lpstr>
      <vt:lpstr>OWIN OpenID Connect Module</vt:lpstr>
      <vt:lpstr>Token Caching and Refresh Tokens</vt:lpstr>
      <vt:lpstr>Summarization of Authentication Flows</vt:lpstr>
      <vt:lpstr>Summarizing Power BI Authentication Patterns</vt:lpstr>
      <vt:lpstr>Summary</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Business Applications Summit</dc:subject>
  <dc:creator>Ted Pattison</dc:creator>
  <cp:keywords>Microsoft Business Applications Summit</cp:keywords>
  <dc:description/>
  <cp:lastModifiedBy>Ted Pattison</cp:lastModifiedBy>
  <cp:revision>43</cp:revision>
  <dcterms:created xsi:type="dcterms:W3CDTF">2020-04-20T15:50:42Z</dcterms:created>
  <dcterms:modified xsi:type="dcterms:W3CDTF">2020-04-23T17:57:39Z</dcterms:modified>
  <cp:category>Microsoft Business Applications Summit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0x010100904C1E6BDAE3B14D91C5A34644B452DB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